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33"/>
  </p:notesMasterIdLst>
  <p:handoutMasterIdLst>
    <p:handoutMasterId r:id="rId34"/>
  </p:handoutMasterIdLst>
  <p:sldIdLst>
    <p:sldId id="652" r:id="rId3"/>
    <p:sldId id="653" r:id="rId4"/>
    <p:sldId id="654" r:id="rId5"/>
    <p:sldId id="655" r:id="rId6"/>
    <p:sldId id="656" r:id="rId7"/>
    <p:sldId id="657" r:id="rId8"/>
    <p:sldId id="658" r:id="rId9"/>
    <p:sldId id="659" r:id="rId10"/>
    <p:sldId id="660" r:id="rId11"/>
    <p:sldId id="661" r:id="rId12"/>
    <p:sldId id="662" r:id="rId13"/>
    <p:sldId id="663" r:id="rId14"/>
    <p:sldId id="901" r:id="rId15"/>
    <p:sldId id="664" r:id="rId16"/>
    <p:sldId id="665" r:id="rId17"/>
    <p:sldId id="666" r:id="rId18"/>
    <p:sldId id="667" r:id="rId19"/>
    <p:sldId id="668" r:id="rId20"/>
    <p:sldId id="669" r:id="rId21"/>
    <p:sldId id="670" r:id="rId22"/>
    <p:sldId id="671" r:id="rId23"/>
    <p:sldId id="672" r:id="rId24"/>
    <p:sldId id="673" r:id="rId25"/>
    <p:sldId id="674" r:id="rId26"/>
    <p:sldId id="675" r:id="rId27"/>
    <p:sldId id="676" r:id="rId28"/>
    <p:sldId id="677" r:id="rId29"/>
    <p:sldId id="678" r:id="rId30"/>
    <p:sldId id="679" r:id="rId31"/>
    <p:sldId id="680" r:id="rId32"/>
  </p:sldIdLst>
  <p:sldSz cx="9144000" cy="6858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57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A5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75" autoAdjust="0"/>
  </p:normalViewPr>
  <p:slideViewPr>
    <p:cSldViewPr>
      <p:cViewPr varScale="1">
        <p:scale>
          <a:sx n="106" d="100"/>
          <a:sy n="106" d="100"/>
        </p:scale>
        <p:origin x="177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96" y="-90"/>
      </p:cViewPr>
      <p:guideLst>
        <p:guide orient="horz" pos="2957"/>
        <p:guide pos="223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0FE836-15B6-40BC-9F25-40BD8E0A5E39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70F7E134-4241-46CC-9E07-8BCD374BEDF8}">
      <dgm:prSet custT="1"/>
      <dgm:spPr/>
      <dgm:t>
        <a:bodyPr/>
        <a:lstStyle/>
        <a:p>
          <a:pPr rtl="0"/>
          <a:r>
            <a:rPr lang="en-US" sz="2800" b="0" dirty="0"/>
            <a:t>Real Estate Value</a:t>
          </a:r>
        </a:p>
      </dgm:t>
    </dgm:pt>
    <dgm:pt modelId="{F9B15AE6-41BF-4984-ABA1-7075AA40B918}" type="parTrans" cxnId="{0D293239-A363-4812-93E6-E947FFB82200}">
      <dgm:prSet/>
      <dgm:spPr/>
      <dgm:t>
        <a:bodyPr/>
        <a:lstStyle/>
        <a:p>
          <a:endParaRPr lang="en-US" sz="1050" b="0"/>
        </a:p>
      </dgm:t>
    </dgm:pt>
    <dgm:pt modelId="{FCEA33B8-74C0-498E-AE28-490095D958CC}" type="sibTrans" cxnId="{0D293239-A363-4812-93E6-E947FFB82200}">
      <dgm:prSet/>
      <dgm:spPr/>
      <dgm:t>
        <a:bodyPr/>
        <a:lstStyle/>
        <a:p>
          <a:endParaRPr lang="en-US" sz="1050" b="0"/>
        </a:p>
      </dgm:t>
    </dgm:pt>
    <dgm:pt modelId="{7BCA625F-E3FA-48F8-9876-A8379E9DE116}">
      <dgm:prSet custT="1"/>
      <dgm:spPr/>
      <dgm:t>
        <a:bodyPr/>
        <a:lstStyle/>
        <a:p>
          <a:r>
            <a:rPr lang="en-US" sz="2800" b="0" dirty="0"/>
            <a:t>Appraising Market Value</a:t>
          </a:r>
        </a:p>
      </dgm:t>
    </dgm:pt>
    <dgm:pt modelId="{2E24585D-2640-4728-BD28-404B7DED9420}" type="parTrans" cxnId="{C9FCF3E1-C687-4A30-AA15-8B0DD574A4B3}">
      <dgm:prSet/>
      <dgm:spPr/>
      <dgm:t>
        <a:bodyPr/>
        <a:lstStyle/>
        <a:p>
          <a:endParaRPr lang="en-US"/>
        </a:p>
      </dgm:t>
    </dgm:pt>
    <dgm:pt modelId="{7D24E469-76AB-4269-8507-F69F69CD5D4B}" type="sibTrans" cxnId="{C9FCF3E1-C687-4A30-AA15-8B0DD574A4B3}">
      <dgm:prSet/>
      <dgm:spPr/>
      <dgm:t>
        <a:bodyPr/>
        <a:lstStyle/>
        <a:p>
          <a:endParaRPr lang="en-US"/>
        </a:p>
      </dgm:t>
    </dgm:pt>
    <dgm:pt modelId="{47877839-D09E-4CB2-B9A1-25921B8ADDEE}">
      <dgm:prSet custT="1"/>
      <dgm:spPr/>
      <dgm:t>
        <a:bodyPr/>
        <a:lstStyle/>
        <a:p>
          <a:r>
            <a:rPr lang="en-US" sz="2800" b="0" dirty="0"/>
            <a:t>The Sales Comparison Approach</a:t>
          </a:r>
        </a:p>
      </dgm:t>
    </dgm:pt>
    <dgm:pt modelId="{4A90ABAF-32FE-4F70-9CA9-52A3955983B0}" type="parTrans" cxnId="{F70DB5A8-082F-4D86-AE59-8FD663DED8F7}">
      <dgm:prSet/>
      <dgm:spPr/>
      <dgm:t>
        <a:bodyPr/>
        <a:lstStyle/>
        <a:p>
          <a:endParaRPr lang="en-US"/>
        </a:p>
      </dgm:t>
    </dgm:pt>
    <dgm:pt modelId="{B2B8A4CF-3D7F-4936-9536-ABDB8D5F5E2B}" type="sibTrans" cxnId="{F70DB5A8-082F-4D86-AE59-8FD663DED8F7}">
      <dgm:prSet/>
      <dgm:spPr/>
      <dgm:t>
        <a:bodyPr/>
        <a:lstStyle/>
        <a:p>
          <a:endParaRPr lang="en-US"/>
        </a:p>
      </dgm:t>
    </dgm:pt>
    <dgm:pt modelId="{D612A60E-F70A-4EEF-8C4E-42F06AA8ABF7}">
      <dgm:prSet custT="1"/>
      <dgm:spPr/>
      <dgm:t>
        <a:bodyPr/>
        <a:lstStyle/>
        <a:p>
          <a:r>
            <a:rPr lang="en-US" sz="2800" b="0" dirty="0"/>
            <a:t>The Cost Approach</a:t>
          </a:r>
        </a:p>
      </dgm:t>
    </dgm:pt>
    <dgm:pt modelId="{EBE1DD1F-6482-4818-8677-51241FE71AE5}" type="parTrans" cxnId="{A5ED766F-DA84-4AA0-BC68-7694432E3710}">
      <dgm:prSet/>
      <dgm:spPr/>
      <dgm:t>
        <a:bodyPr/>
        <a:lstStyle/>
        <a:p>
          <a:endParaRPr lang="en-US"/>
        </a:p>
      </dgm:t>
    </dgm:pt>
    <dgm:pt modelId="{53C086F7-1BD5-4E10-B93F-239F96D2B1F1}" type="sibTrans" cxnId="{A5ED766F-DA84-4AA0-BC68-7694432E3710}">
      <dgm:prSet/>
      <dgm:spPr/>
      <dgm:t>
        <a:bodyPr/>
        <a:lstStyle/>
        <a:p>
          <a:endParaRPr lang="en-US"/>
        </a:p>
      </dgm:t>
    </dgm:pt>
    <dgm:pt modelId="{EC3C74AB-905B-49FF-A99F-1FD6ACAE87EB}">
      <dgm:prSet custT="1"/>
      <dgm:spPr/>
      <dgm:t>
        <a:bodyPr/>
        <a:lstStyle/>
        <a:p>
          <a:r>
            <a:rPr lang="en-US" sz="2800" b="0" dirty="0"/>
            <a:t>The Income Capitalization Approach</a:t>
          </a:r>
        </a:p>
      </dgm:t>
    </dgm:pt>
    <dgm:pt modelId="{50965792-3EEE-42CD-B4BE-00905B53B95A}" type="parTrans" cxnId="{419189ED-BE75-43EB-BFF7-A82FE96DEB39}">
      <dgm:prSet/>
      <dgm:spPr/>
      <dgm:t>
        <a:bodyPr/>
        <a:lstStyle/>
        <a:p>
          <a:endParaRPr lang="en-US"/>
        </a:p>
      </dgm:t>
    </dgm:pt>
    <dgm:pt modelId="{BA7A3AD5-ED2B-4053-980E-D967A6FDBF87}" type="sibTrans" cxnId="{419189ED-BE75-43EB-BFF7-A82FE96DEB39}">
      <dgm:prSet/>
      <dgm:spPr/>
      <dgm:t>
        <a:bodyPr/>
        <a:lstStyle/>
        <a:p>
          <a:endParaRPr lang="en-US"/>
        </a:p>
      </dgm:t>
    </dgm:pt>
    <dgm:pt modelId="{633EF40E-73AC-4BDF-9449-B4841552AAF1}">
      <dgm:prSet custT="1"/>
      <dgm:spPr/>
      <dgm:t>
        <a:bodyPr/>
        <a:lstStyle/>
        <a:p>
          <a:r>
            <a:rPr lang="en-US" sz="2800" b="0" dirty="0"/>
            <a:t>Regulation of Appraisal Practice</a:t>
          </a:r>
        </a:p>
      </dgm:t>
    </dgm:pt>
    <dgm:pt modelId="{CC19DE6E-CB0F-48A4-A01C-49A5709E5958}" type="parTrans" cxnId="{E121635D-A631-4C65-8B20-EB0E2F318F82}">
      <dgm:prSet/>
      <dgm:spPr/>
      <dgm:t>
        <a:bodyPr/>
        <a:lstStyle/>
        <a:p>
          <a:endParaRPr lang="en-US"/>
        </a:p>
      </dgm:t>
    </dgm:pt>
    <dgm:pt modelId="{814EF025-A502-4F4A-8260-A9C15C0EECD6}" type="sibTrans" cxnId="{E121635D-A631-4C65-8B20-EB0E2F318F82}">
      <dgm:prSet/>
      <dgm:spPr/>
      <dgm:t>
        <a:bodyPr/>
        <a:lstStyle/>
        <a:p>
          <a:endParaRPr lang="en-US"/>
        </a:p>
      </dgm:t>
    </dgm:pt>
    <dgm:pt modelId="{61E18645-9A1E-41BA-8952-7654E9D4A096}" type="pres">
      <dgm:prSet presAssocID="{420FE836-15B6-40BC-9F25-40BD8E0A5E39}" presName="linear" presStyleCnt="0">
        <dgm:presLayoutVars>
          <dgm:animLvl val="lvl"/>
          <dgm:resizeHandles val="exact"/>
        </dgm:presLayoutVars>
      </dgm:prSet>
      <dgm:spPr/>
    </dgm:pt>
    <dgm:pt modelId="{729E865C-C959-4C6D-ACFD-59365EF66CF4}" type="pres">
      <dgm:prSet presAssocID="{70F7E134-4241-46CC-9E07-8BCD374BEDF8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1FC0611F-1498-44EF-87D2-10B5AEF5078C}" type="pres">
      <dgm:prSet presAssocID="{FCEA33B8-74C0-498E-AE28-490095D958CC}" presName="spacer" presStyleCnt="0"/>
      <dgm:spPr/>
    </dgm:pt>
    <dgm:pt modelId="{03B9B247-D179-4745-9B86-6B543BBB1A0C}" type="pres">
      <dgm:prSet presAssocID="{7BCA625F-E3FA-48F8-9876-A8379E9DE116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D46767FD-FAEC-4BC7-8752-10953EF1808D}" type="pres">
      <dgm:prSet presAssocID="{7D24E469-76AB-4269-8507-F69F69CD5D4B}" presName="spacer" presStyleCnt="0"/>
      <dgm:spPr/>
    </dgm:pt>
    <dgm:pt modelId="{A009F2A6-CE74-479A-AA95-D60F43523E6B}" type="pres">
      <dgm:prSet presAssocID="{47877839-D09E-4CB2-B9A1-25921B8ADDEE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DC8D2919-88B5-4BFA-B6AE-A62F2C2C019E}" type="pres">
      <dgm:prSet presAssocID="{B2B8A4CF-3D7F-4936-9536-ABDB8D5F5E2B}" presName="spacer" presStyleCnt="0"/>
      <dgm:spPr/>
    </dgm:pt>
    <dgm:pt modelId="{3E6871D1-79E2-4310-9512-DB99664E2FF0}" type="pres">
      <dgm:prSet presAssocID="{D612A60E-F70A-4EEF-8C4E-42F06AA8ABF7}" presName="parentText" presStyleLbl="node1" presStyleIdx="3" presStyleCnt="6" custLinFactY="2395" custLinFactNeighborX="280" custLinFactNeighborY="100000">
        <dgm:presLayoutVars>
          <dgm:chMax val="0"/>
          <dgm:bulletEnabled val="1"/>
        </dgm:presLayoutVars>
      </dgm:prSet>
      <dgm:spPr/>
    </dgm:pt>
    <dgm:pt modelId="{36EA008E-5B8E-41C4-B430-290C33E92692}" type="pres">
      <dgm:prSet presAssocID="{53C086F7-1BD5-4E10-B93F-239F96D2B1F1}" presName="spacer" presStyleCnt="0"/>
      <dgm:spPr/>
    </dgm:pt>
    <dgm:pt modelId="{085DCC92-FD87-4304-8495-5F657CE1BB4B}" type="pres">
      <dgm:prSet presAssocID="{EC3C74AB-905B-49FF-A99F-1FD6ACAE87EB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4F42C2DC-0167-4283-9CF3-1EE5D5B119D8}" type="pres">
      <dgm:prSet presAssocID="{BA7A3AD5-ED2B-4053-980E-D967A6FDBF87}" presName="spacer" presStyleCnt="0"/>
      <dgm:spPr/>
    </dgm:pt>
    <dgm:pt modelId="{5B797473-1740-4C84-8021-47845D2323C6}" type="pres">
      <dgm:prSet presAssocID="{633EF40E-73AC-4BDF-9449-B4841552AAF1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2508C901-ED06-4F19-B75C-F9DA3C4EE91B}" type="presOf" srcId="{633EF40E-73AC-4BDF-9449-B4841552AAF1}" destId="{5B797473-1740-4C84-8021-47845D2323C6}" srcOrd="0" destOrd="0" presId="urn:microsoft.com/office/officeart/2005/8/layout/vList2"/>
    <dgm:cxn modelId="{0D293239-A363-4812-93E6-E947FFB82200}" srcId="{420FE836-15B6-40BC-9F25-40BD8E0A5E39}" destId="{70F7E134-4241-46CC-9E07-8BCD374BEDF8}" srcOrd="0" destOrd="0" parTransId="{F9B15AE6-41BF-4984-ABA1-7075AA40B918}" sibTransId="{FCEA33B8-74C0-498E-AE28-490095D958CC}"/>
    <dgm:cxn modelId="{E121635D-A631-4C65-8B20-EB0E2F318F82}" srcId="{420FE836-15B6-40BC-9F25-40BD8E0A5E39}" destId="{633EF40E-73AC-4BDF-9449-B4841552AAF1}" srcOrd="5" destOrd="0" parTransId="{CC19DE6E-CB0F-48A4-A01C-49A5709E5958}" sibTransId="{814EF025-A502-4F4A-8260-A9C15C0EECD6}"/>
    <dgm:cxn modelId="{62BDFD6B-E073-43A9-B891-56DD767999E5}" type="presOf" srcId="{47877839-D09E-4CB2-B9A1-25921B8ADDEE}" destId="{A009F2A6-CE74-479A-AA95-D60F43523E6B}" srcOrd="0" destOrd="0" presId="urn:microsoft.com/office/officeart/2005/8/layout/vList2"/>
    <dgm:cxn modelId="{A5ED766F-DA84-4AA0-BC68-7694432E3710}" srcId="{420FE836-15B6-40BC-9F25-40BD8E0A5E39}" destId="{D612A60E-F70A-4EEF-8C4E-42F06AA8ABF7}" srcOrd="3" destOrd="0" parTransId="{EBE1DD1F-6482-4818-8677-51241FE71AE5}" sibTransId="{53C086F7-1BD5-4E10-B93F-239F96D2B1F1}"/>
    <dgm:cxn modelId="{FDD08E51-6547-4ADB-8288-856325AF5BEA}" type="presOf" srcId="{420FE836-15B6-40BC-9F25-40BD8E0A5E39}" destId="{61E18645-9A1E-41BA-8952-7654E9D4A096}" srcOrd="0" destOrd="0" presId="urn:microsoft.com/office/officeart/2005/8/layout/vList2"/>
    <dgm:cxn modelId="{C2EE798B-2B34-4E23-AB0D-E5C58B99ADF6}" type="presOf" srcId="{70F7E134-4241-46CC-9E07-8BCD374BEDF8}" destId="{729E865C-C959-4C6D-ACFD-59365EF66CF4}" srcOrd="0" destOrd="0" presId="urn:microsoft.com/office/officeart/2005/8/layout/vList2"/>
    <dgm:cxn modelId="{33ADF599-26EE-4F9C-8BDF-449E53EF3CC2}" type="presOf" srcId="{7BCA625F-E3FA-48F8-9876-A8379E9DE116}" destId="{03B9B247-D179-4745-9B86-6B543BBB1A0C}" srcOrd="0" destOrd="0" presId="urn:microsoft.com/office/officeart/2005/8/layout/vList2"/>
    <dgm:cxn modelId="{056F97A3-2D76-4013-B4CA-2111950EFD95}" type="presOf" srcId="{D612A60E-F70A-4EEF-8C4E-42F06AA8ABF7}" destId="{3E6871D1-79E2-4310-9512-DB99664E2FF0}" srcOrd="0" destOrd="0" presId="urn:microsoft.com/office/officeart/2005/8/layout/vList2"/>
    <dgm:cxn modelId="{309FDCA4-62B8-444B-A234-BD712E3F4A12}" type="presOf" srcId="{EC3C74AB-905B-49FF-A99F-1FD6ACAE87EB}" destId="{085DCC92-FD87-4304-8495-5F657CE1BB4B}" srcOrd="0" destOrd="0" presId="urn:microsoft.com/office/officeart/2005/8/layout/vList2"/>
    <dgm:cxn modelId="{F70DB5A8-082F-4D86-AE59-8FD663DED8F7}" srcId="{420FE836-15B6-40BC-9F25-40BD8E0A5E39}" destId="{47877839-D09E-4CB2-B9A1-25921B8ADDEE}" srcOrd="2" destOrd="0" parTransId="{4A90ABAF-32FE-4F70-9CA9-52A3955983B0}" sibTransId="{B2B8A4CF-3D7F-4936-9536-ABDB8D5F5E2B}"/>
    <dgm:cxn modelId="{C9FCF3E1-C687-4A30-AA15-8B0DD574A4B3}" srcId="{420FE836-15B6-40BC-9F25-40BD8E0A5E39}" destId="{7BCA625F-E3FA-48F8-9876-A8379E9DE116}" srcOrd="1" destOrd="0" parTransId="{2E24585D-2640-4728-BD28-404B7DED9420}" sibTransId="{7D24E469-76AB-4269-8507-F69F69CD5D4B}"/>
    <dgm:cxn modelId="{419189ED-BE75-43EB-BFF7-A82FE96DEB39}" srcId="{420FE836-15B6-40BC-9F25-40BD8E0A5E39}" destId="{EC3C74AB-905B-49FF-A99F-1FD6ACAE87EB}" srcOrd="4" destOrd="0" parTransId="{50965792-3EEE-42CD-B4BE-00905B53B95A}" sibTransId="{BA7A3AD5-ED2B-4053-980E-D967A6FDBF87}"/>
    <dgm:cxn modelId="{2DF907EE-AD23-4F3E-B999-FB974948786E}" type="presParOf" srcId="{61E18645-9A1E-41BA-8952-7654E9D4A096}" destId="{729E865C-C959-4C6D-ACFD-59365EF66CF4}" srcOrd="0" destOrd="0" presId="urn:microsoft.com/office/officeart/2005/8/layout/vList2"/>
    <dgm:cxn modelId="{DDF5191A-5146-4912-834F-7212D10D0EDA}" type="presParOf" srcId="{61E18645-9A1E-41BA-8952-7654E9D4A096}" destId="{1FC0611F-1498-44EF-87D2-10B5AEF5078C}" srcOrd="1" destOrd="0" presId="urn:microsoft.com/office/officeart/2005/8/layout/vList2"/>
    <dgm:cxn modelId="{3B62EE85-B15F-456C-9065-E52376D43DCB}" type="presParOf" srcId="{61E18645-9A1E-41BA-8952-7654E9D4A096}" destId="{03B9B247-D179-4745-9B86-6B543BBB1A0C}" srcOrd="2" destOrd="0" presId="urn:microsoft.com/office/officeart/2005/8/layout/vList2"/>
    <dgm:cxn modelId="{AD186958-6E10-46E8-9A1E-EBB18806B807}" type="presParOf" srcId="{61E18645-9A1E-41BA-8952-7654E9D4A096}" destId="{D46767FD-FAEC-4BC7-8752-10953EF1808D}" srcOrd="3" destOrd="0" presId="urn:microsoft.com/office/officeart/2005/8/layout/vList2"/>
    <dgm:cxn modelId="{5D81BE6E-6015-4EF0-A62E-306E18211357}" type="presParOf" srcId="{61E18645-9A1E-41BA-8952-7654E9D4A096}" destId="{A009F2A6-CE74-479A-AA95-D60F43523E6B}" srcOrd="4" destOrd="0" presId="urn:microsoft.com/office/officeart/2005/8/layout/vList2"/>
    <dgm:cxn modelId="{DB29ECBB-DAEF-4831-B3D5-3399221CB19F}" type="presParOf" srcId="{61E18645-9A1E-41BA-8952-7654E9D4A096}" destId="{DC8D2919-88B5-4BFA-B6AE-A62F2C2C019E}" srcOrd="5" destOrd="0" presId="urn:microsoft.com/office/officeart/2005/8/layout/vList2"/>
    <dgm:cxn modelId="{50A17488-2DB6-407D-B0CC-1A2CE556EA74}" type="presParOf" srcId="{61E18645-9A1E-41BA-8952-7654E9D4A096}" destId="{3E6871D1-79E2-4310-9512-DB99664E2FF0}" srcOrd="6" destOrd="0" presId="urn:microsoft.com/office/officeart/2005/8/layout/vList2"/>
    <dgm:cxn modelId="{275B7152-AF82-4E58-8142-9CE7C9129F6D}" type="presParOf" srcId="{61E18645-9A1E-41BA-8952-7654E9D4A096}" destId="{36EA008E-5B8E-41C4-B430-290C33E92692}" srcOrd="7" destOrd="0" presId="urn:microsoft.com/office/officeart/2005/8/layout/vList2"/>
    <dgm:cxn modelId="{38C6487A-2D4B-49E9-8A8C-8182365F1436}" type="presParOf" srcId="{61E18645-9A1E-41BA-8952-7654E9D4A096}" destId="{085DCC92-FD87-4304-8495-5F657CE1BB4B}" srcOrd="8" destOrd="0" presId="urn:microsoft.com/office/officeart/2005/8/layout/vList2"/>
    <dgm:cxn modelId="{2E22C947-183F-488B-88EA-607C808A111E}" type="presParOf" srcId="{61E18645-9A1E-41BA-8952-7654E9D4A096}" destId="{4F42C2DC-0167-4283-9CF3-1EE5D5B119D8}" srcOrd="9" destOrd="0" presId="urn:microsoft.com/office/officeart/2005/8/layout/vList2"/>
    <dgm:cxn modelId="{C8DD953F-B33F-4BAC-9BB6-1B23F558FB9F}" type="presParOf" srcId="{61E18645-9A1E-41BA-8952-7654E9D4A096}" destId="{5B797473-1740-4C84-8021-47845D2323C6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9E865C-C959-4C6D-ACFD-59365EF66CF4}">
      <dsp:nvSpPr>
        <dsp:cNvPr id="0" name=""/>
        <dsp:cNvSpPr/>
      </dsp:nvSpPr>
      <dsp:spPr>
        <a:xfrm>
          <a:off x="0" y="1160"/>
          <a:ext cx="7467600" cy="547066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Real Estate Value</a:t>
          </a:r>
        </a:p>
      </dsp:txBody>
      <dsp:txXfrm>
        <a:off x="26706" y="27866"/>
        <a:ext cx="7414188" cy="493654"/>
      </dsp:txXfrm>
    </dsp:sp>
    <dsp:sp modelId="{03B9B247-D179-4745-9B86-6B543BBB1A0C}">
      <dsp:nvSpPr>
        <dsp:cNvPr id="0" name=""/>
        <dsp:cNvSpPr/>
      </dsp:nvSpPr>
      <dsp:spPr>
        <a:xfrm>
          <a:off x="0" y="560250"/>
          <a:ext cx="7467600" cy="547066"/>
        </a:xfrm>
        <a:prstGeom prst="roundRect">
          <a:avLst/>
        </a:prstGeom>
        <a:solidFill>
          <a:schemeClr val="accent1">
            <a:shade val="80000"/>
            <a:hueOff val="0"/>
            <a:satOff val="-16446"/>
            <a:lumOff val="826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Appraising Market Value</a:t>
          </a:r>
        </a:p>
      </dsp:txBody>
      <dsp:txXfrm>
        <a:off x="26706" y="586956"/>
        <a:ext cx="7414188" cy="493654"/>
      </dsp:txXfrm>
    </dsp:sp>
    <dsp:sp modelId="{A009F2A6-CE74-479A-AA95-D60F43523E6B}">
      <dsp:nvSpPr>
        <dsp:cNvPr id="0" name=""/>
        <dsp:cNvSpPr/>
      </dsp:nvSpPr>
      <dsp:spPr>
        <a:xfrm>
          <a:off x="0" y="1119339"/>
          <a:ext cx="7467600" cy="547066"/>
        </a:xfrm>
        <a:prstGeom prst="roundRect">
          <a:avLst/>
        </a:prstGeom>
        <a:solidFill>
          <a:schemeClr val="accent1">
            <a:shade val="80000"/>
            <a:hueOff val="0"/>
            <a:satOff val="-32892"/>
            <a:lumOff val="1652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The Sales Comparison Approach</a:t>
          </a:r>
        </a:p>
      </dsp:txBody>
      <dsp:txXfrm>
        <a:off x="26706" y="1146045"/>
        <a:ext cx="7414188" cy="493654"/>
      </dsp:txXfrm>
    </dsp:sp>
    <dsp:sp modelId="{3E6871D1-79E2-4310-9512-DB99664E2FF0}">
      <dsp:nvSpPr>
        <dsp:cNvPr id="0" name=""/>
        <dsp:cNvSpPr/>
      </dsp:nvSpPr>
      <dsp:spPr>
        <a:xfrm>
          <a:off x="0" y="1703555"/>
          <a:ext cx="7467600" cy="547066"/>
        </a:xfrm>
        <a:prstGeom prst="roundRect">
          <a:avLst/>
        </a:prstGeom>
        <a:solidFill>
          <a:schemeClr val="accent1">
            <a:shade val="80000"/>
            <a:hueOff val="0"/>
            <a:satOff val="-49338"/>
            <a:lumOff val="2479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The Cost Approach</a:t>
          </a:r>
        </a:p>
      </dsp:txBody>
      <dsp:txXfrm>
        <a:off x="26706" y="1730261"/>
        <a:ext cx="7414188" cy="493654"/>
      </dsp:txXfrm>
    </dsp:sp>
    <dsp:sp modelId="{085DCC92-FD87-4304-8495-5F657CE1BB4B}">
      <dsp:nvSpPr>
        <dsp:cNvPr id="0" name=""/>
        <dsp:cNvSpPr/>
      </dsp:nvSpPr>
      <dsp:spPr>
        <a:xfrm>
          <a:off x="0" y="2237519"/>
          <a:ext cx="7467600" cy="547066"/>
        </a:xfrm>
        <a:prstGeom prst="roundRect">
          <a:avLst/>
        </a:prstGeom>
        <a:solidFill>
          <a:schemeClr val="accent1">
            <a:shade val="80000"/>
            <a:hueOff val="0"/>
            <a:satOff val="-65784"/>
            <a:lumOff val="3305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The Income Capitalization Approach</a:t>
          </a:r>
        </a:p>
      </dsp:txBody>
      <dsp:txXfrm>
        <a:off x="26706" y="2264225"/>
        <a:ext cx="7414188" cy="493654"/>
      </dsp:txXfrm>
    </dsp:sp>
    <dsp:sp modelId="{5B797473-1740-4C84-8021-47845D2323C6}">
      <dsp:nvSpPr>
        <dsp:cNvPr id="0" name=""/>
        <dsp:cNvSpPr/>
      </dsp:nvSpPr>
      <dsp:spPr>
        <a:xfrm>
          <a:off x="0" y="2796609"/>
          <a:ext cx="7467600" cy="547066"/>
        </a:xfrm>
        <a:prstGeom prst="roundRect">
          <a:avLst/>
        </a:prstGeom>
        <a:solidFill>
          <a:schemeClr val="accent1">
            <a:shade val="80000"/>
            <a:hueOff val="0"/>
            <a:satOff val="-82230"/>
            <a:lumOff val="4132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Regulation of Appraisal Practice</a:t>
          </a:r>
        </a:p>
      </dsp:txBody>
      <dsp:txXfrm>
        <a:off x="26706" y="2823315"/>
        <a:ext cx="7414188" cy="4936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27006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C23C084C-0B13-45B2-9A35-52F2113029EB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9E2E816B-E8DA-4F74-9CA4-C1F5DA3A38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595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79875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0674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941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050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746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55574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497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7424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5791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42093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9195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5247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811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6930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3538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312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597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041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967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85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601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139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016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334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372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821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9144001" cy="6858000"/>
          </a:xfrm>
          <a:prstGeom prst="rect">
            <a:avLst/>
          </a:prstGeom>
          <a:solidFill>
            <a:schemeClr val="accent2">
              <a:lumMod val="50000"/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199" y="815574"/>
            <a:ext cx="8229600" cy="639762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Unit 16: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APPRAISING &amp; ESTIMATING MARKET VALUE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952500" y="2270910"/>
          <a:ext cx="7467600" cy="33448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28599" y="643132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© Performance Programs Company          Principles of Real Estate Practice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#16  Appraising &amp; Estimating Market Value   Slide 16-1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68044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16: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Appraising &amp;</a:t>
            </a:r>
            <a:br>
              <a:rPr lang="en-US" sz="2400" dirty="0"/>
            </a:br>
            <a:r>
              <a:rPr lang="en-US" sz="2400" dirty="0"/>
              <a:t>Estimating </a:t>
            </a:r>
            <a:br>
              <a:rPr lang="en-US" sz="2400" dirty="0"/>
            </a:br>
            <a:r>
              <a:rPr lang="en-US" sz="2400" dirty="0"/>
              <a:t>Market Value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Real Estate Value</a:t>
            </a:r>
          </a:p>
          <a:p>
            <a:pPr marL="0" indent="0">
              <a:buNone/>
            </a:pPr>
            <a:endParaRPr lang="en-US" sz="1050" b="1" dirty="0"/>
          </a:p>
          <a:p>
            <a:pPr marL="400050" lvl="1" indent="0">
              <a:buNone/>
            </a:pPr>
            <a:r>
              <a:rPr lang="en-US" sz="2600" b="1" dirty="0"/>
              <a:t>Types of value (cont.)</a:t>
            </a:r>
          </a:p>
          <a:p>
            <a:pPr marL="400050" lvl="1" indent="0">
              <a:buNone/>
            </a:pPr>
            <a:endParaRPr lang="en-US" sz="2600" b="1" dirty="0"/>
          </a:p>
          <a:p>
            <a:pPr marL="857250" lvl="3" indent="-4572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2400" b="1" dirty="0"/>
              <a:t>Appraised</a:t>
            </a:r>
            <a:r>
              <a:rPr lang="en-US" sz="2400" dirty="0"/>
              <a:t> -  appraiser’s opinion of value; typically market value</a:t>
            </a:r>
            <a:br>
              <a:rPr lang="en-US" sz="1000" dirty="0"/>
            </a:br>
            <a:endParaRPr lang="en-US" sz="1000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b="1" dirty="0"/>
              <a:t>Insured</a:t>
            </a:r>
            <a:r>
              <a:rPr lang="en-US" sz="2400" dirty="0"/>
              <a:t> – amount an insurer will pay on a policyholder’s policy</a:t>
            </a:r>
            <a:br>
              <a:rPr lang="en-US" sz="2400" dirty="0"/>
            </a:br>
            <a:endParaRPr lang="en-US" sz="2400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b="1" dirty="0"/>
              <a:t>Book </a:t>
            </a:r>
            <a:r>
              <a:rPr lang="en-US" sz="2400" dirty="0"/>
              <a:t>– the value on a business’ books, typically cost plus capital improvements minus depreciation</a:t>
            </a:r>
            <a:br>
              <a:rPr lang="en-US" sz="2400" dirty="0"/>
            </a:br>
            <a:endParaRPr lang="en-US" sz="2400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b="1" dirty="0"/>
              <a:t>Mortgage </a:t>
            </a:r>
            <a:r>
              <a:rPr lang="en-US" sz="2400" dirty="0"/>
              <a:t>– value of the property as collateral for a loan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Value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Appraising Market Value</a:t>
            </a:r>
          </a:p>
          <a:p>
            <a:endParaRPr lang="en-US" b="1" dirty="0"/>
          </a:p>
          <a:p>
            <a:r>
              <a:rPr lang="en-US" b="1" dirty="0"/>
              <a:t>The Sales Comparison Approach</a:t>
            </a:r>
          </a:p>
          <a:p>
            <a:endParaRPr lang="en-US" b="1" dirty="0"/>
          </a:p>
          <a:p>
            <a:r>
              <a:rPr lang="en-US" b="1" dirty="0"/>
              <a:t>The Cost Approach</a:t>
            </a:r>
          </a:p>
          <a:p>
            <a:endParaRPr lang="en-US" b="1" dirty="0"/>
          </a:p>
          <a:p>
            <a:r>
              <a:rPr lang="en-US" b="1" dirty="0"/>
              <a:t>The Income Capitalization Approach</a:t>
            </a:r>
          </a:p>
          <a:p>
            <a:endParaRPr lang="en-US" b="1" dirty="0"/>
          </a:p>
          <a:p>
            <a:r>
              <a:rPr lang="en-US" b="1" dirty="0"/>
              <a:t>Regulation of Appraisal Practice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6" y="3048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Principles of Real Estate Practice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#16  Appraising &amp; Estimating Market Value    Slide 16-10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1795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16: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Appraising &amp;</a:t>
            </a:r>
            <a:br>
              <a:rPr lang="en-US" sz="2400" dirty="0"/>
            </a:br>
            <a:r>
              <a:rPr lang="en-US" sz="2400" dirty="0"/>
              <a:t>Estimating </a:t>
            </a:r>
            <a:br>
              <a:rPr lang="en-US" sz="2400" dirty="0"/>
            </a:br>
            <a:r>
              <a:rPr lang="en-US" sz="2400" dirty="0"/>
              <a:t>Market Value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Appraising Market Value</a:t>
            </a:r>
          </a:p>
          <a:p>
            <a:pPr marL="0" indent="0">
              <a:buNone/>
            </a:pPr>
            <a:endParaRPr lang="en-US" sz="11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Market value</a:t>
            </a:r>
          </a:p>
          <a:p>
            <a:pPr marL="400050" lvl="1" indent="0">
              <a:buNone/>
            </a:pPr>
            <a:endParaRPr lang="en-US" sz="9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Price a willing buyer and seller would agree to, given: 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cash transaction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reasonable exposure to market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principals are reasonably informed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no pressure to transact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arm's length – no relatives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marketable title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no hidden influences – undisclosed discounts, etc.</a:t>
            </a:r>
          </a:p>
          <a:p>
            <a:pPr marL="400050" lvl="1" indent="0">
              <a:buNone/>
            </a:pPr>
            <a:endParaRPr lang="en-US" sz="2400" b="1" dirty="0"/>
          </a:p>
          <a:p>
            <a:pPr marL="0" indent="0">
              <a:buNone/>
            </a:pPr>
            <a:endParaRPr lang="en-US" sz="2400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Value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Appraising Market Value</a:t>
            </a:r>
          </a:p>
          <a:p>
            <a:endParaRPr lang="en-US" b="1" dirty="0"/>
          </a:p>
          <a:p>
            <a:r>
              <a:rPr lang="en-US" b="1" dirty="0"/>
              <a:t>The Sales Comparison Approach</a:t>
            </a:r>
          </a:p>
          <a:p>
            <a:endParaRPr lang="en-US" b="1" dirty="0"/>
          </a:p>
          <a:p>
            <a:r>
              <a:rPr lang="en-US" b="1" dirty="0"/>
              <a:t>The Cost Approach</a:t>
            </a:r>
          </a:p>
          <a:p>
            <a:endParaRPr lang="en-US" b="1" dirty="0"/>
          </a:p>
          <a:p>
            <a:r>
              <a:rPr lang="en-US" b="1" dirty="0"/>
              <a:t>The Income Capitalization Approach</a:t>
            </a:r>
          </a:p>
          <a:p>
            <a:endParaRPr lang="en-US" b="1" dirty="0"/>
          </a:p>
          <a:p>
            <a:r>
              <a:rPr lang="en-US" b="1" dirty="0"/>
              <a:t>Regulation of Appraisal Practice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6" y="3048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Principles of Real Estate Practice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#16  Appraising &amp; Estimating Market Value    Slide 16-11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99062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16: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Appraising &amp;</a:t>
            </a:r>
            <a:br>
              <a:rPr lang="en-US" sz="2400" dirty="0"/>
            </a:br>
            <a:r>
              <a:rPr lang="en-US" sz="2400" dirty="0"/>
              <a:t>Estimating </a:t>
            </a:r>
            <a:br>
              <a:rPr lang="en-US" sz="2400" dirty="0"/>
            </a:br>
            <a:r>
              <a:rPr lang="en-US" sz="2400" dirty="0"/>
              <a:t>Market Value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Appraising Market Value</a:t>
            </a:r>
          </a:p>
          <a:p>
            <a:pPr marL="0" indent="0">
              <a:buNone/>
            </a:pPr>
            <a:endParaRPr lang="en-US" sz="1100" b="1" dirty="0">
              <a:solidFill>
                <a:srgbClr val="FF0000"/>
              </a:solidFill>
            </a:endParaRPr>
          </a:p>
          <a:p>
            <a:pPr marL="400050" lvl="1" indent="0">
              <a:spcBef>
                <a:spcPts val="0"/>
              </a:spcBef>
              <a:buNone/>
            </a:pPr>
            <a:r>
              <a:rPr lang="en-US" sz="2400" b="1" dirty="0"/>
              <a:t>The appraisal and its uses</a:t>
            </a:r>
          </a:p>
          <a:p>
            <a:pPr marL="400050" lvl="1" indent="0">
              <a:spcBef>
                <a:spcPts val="0"/>
              </a:spcBef>
              <a:buNone/>
            </a:pPr>
            <a:endParaRPr lang="en-US" sz="2000" b="1" dirty="0"/>
          </a:p>
          <a:p>
            <a:pPr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2400" dirty="0"/>
              <a:t>Appraisal is a professional's opinion of value</a:t>
            </a:r>
          </a:p>
          <a:p>
            <a:pPr lvl="2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/>
              <a:t>supported by data</a:t>
            </a:r>
          </a:p>
          <a:p>
            <a:pPr lvl="2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/>
              <a:t>regulated</a:t>
            </a:r>
          </a:p>
          <a:p>
            <a:pPr lvl="2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/>
              <a:t>following professional standards</a:t>
            </a:r>
          </a:p>
          <a:p>
            <a:pPr lvl="2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sz="2000" dirty="0"/>
          </a:p>
          <a:p>
            <a:pPr marL="857250" lvl="1" indent="-4572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2400" dirty="0"/>
              <a:t>Broker’s opinion of value</a:t>
            </a:r>
          </a:p>
          <a:p>
            <a:pPr marL="1257300" lvl="2" indent="-4572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/>
              <a:t>not performed by disinterested third party</a:t>
            </a:r>
          </a:p>
          <a:p>
            <a:pPr marL="1257300" lvl="2" indent="-4572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/>
              <a:t>not subject to regulation </a:t>
            </a:r>
          </a:p>
          <a:p>
            <a:pPr marL="1257300" lvl="2" indent="-4572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/>
              <a:t>not subject to professional standards</a:t>
            </a:r>
          </a:p>
          <a:p>
            <a:pPr marL="0" indent="0">
              <a:buNone/>
            </a:pPr>
            <a:endParaRPr lang="en-US" sz="2400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Value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Appraising Market Value</a:t>
            </a:r>
          </a:p>
          <a:p>
            <a:endParaRPr lang="en-US" b="1" dirty="0"/>
          </a:p>
          <a:p>
            <a:r>
              <a:rPr lang="en-US" b="1" dirty="0"/>
              <a:t>The Sales Comparison Approach</a:t>
            </a:r>
          </a:p>
          <a:p>
            <a:endParaRPr lang="en-US" b="1" dirty="0"/>
          </a:p>
          <a:p>
            <a:r>
              <a:rPr lang="en-US" b="1" dirty="0"/>
              <a:t>The Cost Approach</a:t>
            </a:r>
          </a:p>
          <a:p>
            <a:endParaRPr lang="en-US" b="1" dirty="0"/>
          </a:p>
          <a:p>
            <a:r>
              <a:rPr lang="en-US" b="1" dirty="0"/>
              <a:t>The Income Capitalization Approach</a:t>
            </a:r>
          </a:p>
          <a:p>
            <a:endParaRPr lang="en-US" b="1" dirty="0"/>
          </a:p>
          <a:p>
            <a:r>
              <a:rPr lang="en-US" b="1" dirty="0"/>
              <a:t>Regulation of Appraisal Practice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6" y="3048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Principles of Real Estate Practice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#16  Appraising &amp; Estimating Market Value    Slide 16-12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55559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16: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Appraising &amp;</a:t>
            </a:r>
            <a:br>
              <a:rPr lang="en-US" sz="2400" dirty="0"/>
            </a:br>
            <a:r>
              <a:rPr lang="en-US" sz="2400" dirty="0"/>
              <a:t>Estimating </a:t>
            </a:r>
            <a:br>
              <a:rPr lang="en-US" sz="2400" dirty="0"/>
            </a:br>
            <a:r>
              <a:rPr lang="en-US" sz="2400" dirty="0"/>
              <a:t>Market Value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86360"/>
            <a:ext cx="6629400" cy="63144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Appraising Market Value</a:t>
            </a:r>
          </a:p>
          <a:p>
            <a:pPr marL="0" indent="0">
              <a:buNone/>
            </a:pPr>
            <a:endParaRPr lang="en-US" sz="1100" b="1" dirty="0">
              <a:solidFill>
                <a:srgbClr val="FF0000"/>
              </a:solidFill>
            </a:endParaRPr>
          </a:p>
          <a:p>
            <a:pPr marL="400050" lvl="1" indent="0">
              <a:spcBef>
                <a:spcPts val="0"/>
              </a:spcBef>
              <a:buNone/>
            </a:pPr>
            <a:r>
              <a:rPr lang="en-US" sz="2400" b="1" dirty="0"/>
              <a:t>Measuring living area</a:t>
            </a:r>
            <a:endParaRPr lang="en-US" sz="1200" b="1" dirty="0"/>
          </a:p>
          <a:p>
            <a:pPr marL="400050" lvl="1" indent="0">
              <a:spcBef>
                <a:spcPts val="0"/>
              </a:spcBef>
              <a:buNone/>
            </a:pPr>
            <a:endParaRPr lang="en-US" sz="1100" b="1" dirty="0"/>
          </a:p>
          <a:p>
            <a:pPr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2400" dirty="0"/>
              <a:t>ANSI &amp; Fannie Mae standards</a:t>
            </a:r>
          </a:p>
          <a:p>
            <a:pPr lvl="2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b="1" dirty="0"/>
              <a:t>gross living area</a:t>
            </a:r>
            <a:r>
              <a:rPr lang="en-US" dirty="0"/>
              <a:t>: area of all above grade rooms as measured from exterior walls; below grade = 1 foot below ground</a:t>
            </a:r>
          </a:p>
          <a:p>
            <a:pPr lvl="2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b="1" dirty="0"/>
              <a:t>ceiling height</a:t>
            </a:r>
            <a:r>
              <a:rPr lang="en-US" dirty="0"/>
              <a:t>: minimum 7 ft.</a:t>
            </a:r>
          </a:p>
          <a:p>
            <a:pPr lvl="2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b="1" dirty="0"/>
              <a:t>finished space</a:t>
            </a:r>
            <a:r>
              <a:rPr lang="en-US" dirty="0"/>
              <a:t>: area must have floor covering and ceiling; excludes unheated porches</a:t>
            </a:r>
          </a:p>
          <a:p>
            <a:pPr lvl="2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b="1" dirty="0"/>
              <a:t>under heat and attached: </a:t>
            </a:r>
            <a:r>
              <a:rPr lang="en-US" dirty="0"/>
              <a:t>space must be heated, cooled, and not detached from main structure</a:t>
            </a:r>
          </a:p>
          <a:p>
            <a:pPr lvl="2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b="1" dirty="0"/>
              <a:t>attics, basements, garages</a:t>
            </a:r>
            <a:r>
              <a:rPr lang="en-US" dirty="0"/>
              <a:t>: may not be able to fully count if not finished; accord measurements with local practices</a:t>
            </a:r>
            <a:endParaRPr lang="en-US" b="1" dirty="0"/>
          </a:p>
          <a:p>
            <a:pPr lvl="2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sz="1400" dirty="0"/>
          </a:p>
          <a:p>
            <a:pPr lvl="2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sz="1200" dirty="0"/>
          </a:p>
          <a:p>
            <a:pPr marL="0" indent="0">
              <a:buNone/>
            </a:pPr>
            <a:endParaRPr lang="en-US" sz="2400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Value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Appraising Market Value</a:t>
            </a:r>
          </a:p>
          <a:p>
            <a:endParaRPr lang="en-US" b="1" dirty="0"/>
          </a:p>
          <a:p>
            <a:r>
              <a:rPr lang="en-US" b="1" dirty="0"/>
              <a:t>The Sales Comparison Approach</a:t>
            </a:r>
          </a:p>
          <a:p>
            <a:endParaRPr lang="en-US" b="1" dirty="0"/>
          </a:p>
          <a:p>
            <a:r>
              <a:rPr lang="en-US" b="1" dirty="0"/>
              <a:t>The Cost Approach</a:t>
            </a:r>
          </a:p>
          <a:p>
            <a:endParaRPr lang="en-US" b="1" dirty="0"/>
          </a:p>
          <a:p>
            <a:r>
              <a:rPr lang="en-US" b="1" dirty="0"/>
              <a:t>The Income Capitalization Approach</a:t>
            </a:r>
          </a:p>
          <a:p>
            <a:endParaRPr lang="en-US" b="1" dirty="0"/>
          </a:p>
          <a:p>
            <a:r>
              <a:rPr lang="en-US" b="1" dirty="0"/>
              <a:t>Regulation of Appraisal Practice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6" y="3048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Principles of Real Estate Practice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#16  Appraising &amp; Estimating Market Value    Slide 16-13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02516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16: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Appraising &amp;</a:t>
            </a:r>
            <a:br>
              <a:rPr lang="en-US" sz="2400" dirty="0"/>
            </a:br>
            <a:r>
              <a:rPr lang="en-US" sz="2400" dirty="0"/>
              <a:t>Estimating </a:t>
            </a:r>
            <a:br>
              <a:rPr lang="en-US" sz="2400" dirty="0"/>
            </a:br>
            <a:r>
              <a:rPr lang="en-US" sz="2400" dirty="0"/>
              <a:t>Market Value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Appraising Market Value</a:t>
            </a:r>
          </a:p>
          <a:p>
            <a:pPr marL="0" indent="0">
              <a:buNone/>
            </a:pPr>
            <a:endParaRPr lang="en-US" sz="1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400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Value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Appraising Market Value</a:t>
            </a:r>
          </a:p>
          <a:p>
            <a:endParaRPr lang="en-US" b="1" dirty="0"/>
          </a:p>
          <a:p>
            <a:r>
              <a:rPr lang="en-US" b="1" dirty="0"/>
              <a:t>The Sales Comparison Approach</a:t>
            </a:r>
          </a:p>
          <a:p>
            <a:endParaRPr lang="en-US" b="1" dirty="0"/>
          </a:p>
          <a:p>
            <a:r>
              <a:rPr lang="en-US" b="1" dirty="0"/>
              <a:t>The Cost Approach</a:t>
            </a:r>
          </a:p>
          <a:p>
            <a:endParaRPr lang="en-US" b="1" dirty="0"/>
          </a:p>
          <a:p>
            <a:r>
              <a:rPr lang="en-US" b="1" dirty="0"/>
              <a:t>The Income Capitalization Approach</a:t>
            </a:r>
          </a:p>
          <a:p>
            <a:endParaRPr lang="en-US" b="1" dirty="0"/>
          </a:p>
          <a:p>
            <a:r>
              <a:rPr lang="en-US" b="1" dirty="0"/>
              <a:t>Regulation of Appraisal Practice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6" y="3048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Principles of Real Estate Practice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#16  Appraising &amp; Estimating Market Value    Slide 16-14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2" descr="C:\Users\Owner\Documents\PREP\PREP COLLATERALS\VISUAL GRAPHICS\36 steps in the appraisal proces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670" b="6716"/>
          <a:stretch/>
        </p:blipFill>
        <p:spPr bwMode="auto">
          <a:xfrm>
            <a:off x="3124200" y="990600"/>
            <a:ext cx="4800600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04211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16: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Appraising &amp;</a:t>
            </a:r>
            <a:br>
              <a:rPr lang="en-US" sz="2400" dirty="0"/>
            </a:br>
            <a:r>
              <a:rPr lang="en-US" sz="2400" dirty="0"/>
              <a:t>Estimating </a:t>
            </a:r>
            <a:br>
              <a:rPr lang="en-US" sz="2400" dirty="0"/>
            </a:br>
            <a:r>
              <a:rPr lang="en-US" sz="2400" dirty="0"/>
              <a:t>Market Value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Sales Comparison Approach</a:t>
            </a:r>
          </a:p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2400" dirty="0"/>
              <a:t>Relies on principles of substitution and contribution</a:t>
            </a:r>
          </a:p>
          <a:p>
            <a:pPr marL="400050" lvl="1" indent="0">
              <a:spcBef>
                <a:spcPts val="0"/>
              </a:spcBef>
              <a:buNone/>
            </a:pPr>
            <a:endParaRPr lang="en-US" sz="2400" b="1" dirty="0"/>
          </a:p>
          <a:p>
            <a:pPr marL="400050" lvl="1" indent="0">
              <a:spcBef>
                <a:spcPts val="0"/>
              </a:spcBef>
              <a:buNone/>
            </a:pPr>
            <a:r>
              <a:rPr lang="en-US" sz="2400" b="1" dirty="0"/>
              <a:t>Steps in the approach</a:t>
            </a:r>
          </a:p>
          <a:p>
            <a:pPr marL="400050" lvl="1" indent="0">
              <a:spcBef>
                <a:spcPts val="0"/>
              </a:spcBef>
              <a:buNone/>
            </a:pPr>
            <a:endParaRPr lang="en-US" sz="1400" b="1" dirty="0"/>
          </a:p>
          <a:p>
            <a:pPr marL="857250" lvl="1" indent="-457200">
              <a:spcBef>
                <a:spcPts val="0"/>
              </a:spcBef>
              <a:buFont typeface="+mj-lt"/>
              <a:buAutoNum type="arabicParenR"/>
            </a:pPr>
            <a:r>
              <a:rPr lang="en-US" sz="2400" dirty="0"/>
              <a:t>Identify comparable sales</a:t>
            </a:r>
            <a:br>
              <a:rPr lang="en-US" sz="2400" dirty="0"/>
            </a:br>
            <a:endParaRPr lang="en-US" sz="2400" dirty="0"/>
          </a:p>
          <a:p>
            <a:pPr marL="857250" lvl="1" indent="-457200">
              <a:spcBef>
                <a:spcPts val="0"/>
              </a:spcBef>
              <a:buFont typeface="+mj-lt"/>
              <a:buAutoNum type="arabicParenR"/>
            </a:pPr>
            <a:r>
              <a:rPr lang="en-US" sz="2400" dirty="0"/>
              <a:t>Compare comparables to subject</a:t>
            </a:r>
            <a:br>
              <a:rPr lang="en-US" sz="2400" dirty="0"/>
            </a:br>
            <a:endParaRPr lang="en-US" sz="2400" dirty="0"/>
          </a:p>
          <a:p>
            <a:pPr marL="857250" lvl="1" indent="-457200">
              <a:spcBef>
                <a:spcPts val="0"/>
              </a:spcBef>
              <a:buFont typeface="+mj-lt"/>
              <a:buAutoNum type="arabicParenR"/>
            </a:pPr>
            <a:r>
              <a:rPr lang="en-US" sz="2400" dirty="0"/>
              <a:t>Adjust comparables </a:t>
            </a:r>
            <a:br>
              <a:rPr lang="en-US" sz="2400" dirty="0"/>
            </a:br>
            <a:endParaRPr lang="en-US" sz="2400" dirty="0"/>
          </a:p>
          <a:p>
            <a:pPr marL="857250" lvl="1" indent="-457200">
              <a:spcBef>
                <a:spcPts val="0"/>
              </a:spcBef>
              <a:buFont typeface="+mj-lt"/>
              <a:buAutoNum type="arabicParenR"/>
            </a:pPr>
            <a:r>
              <a:rPr lang="en-US" sz="2400" dirty="0"/>
              <a:t>Weigh adjusted values; reconcile final estimate</a:t>
            </a:r>
          </a:p>
          <a:p>
            <a:pPr marL="0" indent="0">
              <a:buNone/>
            </a:pPr>
            <a:endParaRPr lang="en-US" sz="2400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Value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Appraising Market Value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The Sales Comparison Approach</a:t>
            </a:r>
          </a:p>
          <a:p>
            <a:endParaRPr lang="en-US" b="1" dirty="0"/>
          </a:p>
          <a:p>
            <a:r>
              <a:rPr lang="en-US" b="1" dirty="0"/>
              <a:t>The Cost Approach</a:t>
            </a:r>
          </a:p>
          <a:p>
            <a:endParaRPr lang="en-US" b="1" dirty="0"/>
          </a:p>
          <a:p>
            <a:r>
              <a:rPr lang="en-US" b="1" dirty="0"/>
              <a:t>The Income Capitalization Approach</a:t>
            </a:r>
          </a:p>
          <a:p>
            <a:endParaRPr lang="en-US" b="1" dirty="0"/>
          </a:p>
          <a:p>
            <a:r>
              <a:rPr lang="en-US" b="1" dirty="0"/>
              <a:t>Regulation of Appraisal Practice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6" y="3048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Principles of Real Estate Practice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#16  Appraising &amp; Estimating Market Value    Slide 16-15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49156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16: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Appraising &amp;</a:t>
            </a:r>
            <a:br>
              <a:rPr lang="en-US" sz="2400" dirty="0"/>
            </a:br>
            <a:r>
              <a:rPr lang="en-US" sz="2400" dirty="0"/>
              <a:t>Estimating </a:t>
            </a:r>
            <a:br>
              <a:rPr lang="en-US" sz="2400" dirty="0"/>
            </a:br>
            <a:r>
              <a:rPr lang="en-US" sz="2400" dirty="0"/>
              <a:t>Market Value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Sales Comparison Approach</a:t>
            </a:r>
          </a:p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400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Value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Appraising Market Value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The Sales Comparison Approach</a:t>
            </a:r>
          </a:p>
          <a:p>
            <a:endParaRPr lang="en-US" b="1" dirty="0"/>
          </a:p>
          <a:p>
            <a:r>
              <a:rPr lang="en-US" b="1" dirty="0"/>
              <a:t>The Cost Approach</a:t>
            </a:r>
          </a:p>
          <a:p>
            <a:endParaRPr lang="en-US" b="1" dirty="0"/>
          </a:p>
          <a:p>
            <a:r>
              <a:rPr lang="en-US" b="1" dirty="0"/>
              <a:t>The Income Capitalization Approach</a:t>
            </a:r>
          </a:p>
          <a:p>
            <a:endParaRPr lang="en-US" b="1" dirty="0"/>
          </a:p>
          <a:p>
            <a:r>
              <a:rPr lang="en-US" b="1" dirty="0"/>
              <a:t>Regulation of Appraisal Practice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6" y="3048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Principles of Real Estate Practice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#16  Appraising &amp; Estimating Market Value    Slide 16-16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95600" y="990599"/>
            <a:ext cx="5486400" cy="5492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62941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16: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Appraising &amp;</a:t>
            </a:r>
            <a:br>
              <a:rPr lang="en-US" sz="2400" dirty="0"/>
            </a:br>
            <a:r>
              <a:rPr lang="en-US" sz="2400" dirty="0"/>
              <a:t>Estimating </a:t>
            </a:r>
            <a:br>
              <a:rPr lang="en-US" sz="2400" dirty="0"/>
            </a:br>
            <a:r>
              <a:rPr lang="en-US" sz="2400" dirty="0"/>
              <a:t>Market Value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Sales Comparison Approach</a:t>
            </a:r>
          </a:p>
          <a:p>
            <a:pPr marL="0" indent="0">
              <a:buNone/>
            </a:pPr>
            <a:endParaRPr lang="en-US" sz="16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Guidelines</a:t>
            </a:r>
          </a:p>
          <a:p>
            <a:pPr marL="400050" lvl="1" indent="0">
              <a:spcBef>
                <a:spcPts val="0"/>
              </a:spcBef>
              <a:buNone/>
            </a:pPr>
            <a:endParaRPr lang="en-US" sz="1400" b="1" dirty="0"/>
          </a:p>
          <a:p>
            <a:pPr marL="857250" lvl="1" indent="-4572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2400" dirty="0"/>
              <a:t>Identifying comparable sales</a:t>
            </a:r>
          </a:p>
          <a:p>
            <a:pPr marL="1257300" lvl="2" indent="-4572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/>
              <a:t>physically similar</a:t>
            </a:r>
          </a:p>
          <a:p>
            <a:pPr marL="1257300" lvl="2" indent="-4572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/>
              <a:t>in the vicinity</a:t>
            </a:r>
          </a:p>
          <a:p>
            <a:pPr marL="1257300" lvl="2" indent="-4572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/>
              <a:t>recently sold in arm’s length sale</a:t>
            </a:r>
            <a:br>
              <a:rPr lang="en-US" dirty="0"/>
            </a:br>
            <a:endParaRPr lang="en-US" dirty="0"/>
          </a:p>
          <a:p>
            <a:pPr marL="857250" lvl="1" indent="-4572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2400" dirty="0"/>
              <a:t>Adjusting comparables </a:t>
            </a:r>
          </a:p>
          <a:p>
            <a:pPr marL="1257300" lvl="2" indent="-4572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/>
              <a:t>deduct comp if better than subject</a:t>
            </a:r>
          </a:p>
          <a:p>
            <a:pPr marL="1257300" lvl="2" indent="-4572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/>
              <a:t>increase comp if worse than subject</a:t>
            </a:r>
            <a:br>
              <a:rPr lang="en-US" sz="2000" dirty="0"/>
            </a:br>
            <a:endParaRPr lang="en-US" sz="2000" dirty="0"/>
          </a:p>
          <a:p>
            <a:pPr marL="857250" lvl="1" indent="-4572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sz="2400" dirty="0"/>
              <a:t>Weighting adjustments</a:t>
            </a:r>
          </a:p>
          <a:p>
            <a:pPr marL="1257300" lvl="2" indent="-4572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dirty="0"/>
              <a:t>best indicator  is comp with least adjustments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Value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Appraising Market Value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The Sales Comparison Approach</a:t>
            </a:r>
          </a:p>
          <a:p>
            <a:endParaRPr lang="en-US" b="1" dirty="0"/>
          </a:p>
          <a:p>
            <a:r>
              <a:rPr lang="en-US" b="1" dirty="0"/>
              <a:t>The Cost Approach</a:t>
            </a:r>
          </a:p>
          <a:p>
            <a:endParaRPr lang="en-US" b="1" dirty="0"/>
          </a:p>
          <a:p>
            <a:r>
              <a:rPr lang="en-US" b="1" dirty="0"/>
              <a:t>The Income Capitalization Approach</a:t>
            </a:r>
          </a:p>
          <a:p>
            <a:endParaRPr lang="en-US" b="1" dirty="0"/>
          </a:p>
          <a:p>
            <a:r>
              <a:rPr lang="en-US" b="1" dirty="0"/>
              <a:t>Regulation of Appraisal Practice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6" y="3048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Principles of Real Estate Practice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#16  Appraising &amp; Estimating Market Value    Slide 16-17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83132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16: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Appraising &amp;</a:t>
            </a:r>
            <a:br>
              <a:rPr lang="en-US" sz="2400" dirty="0"/>
            </a:br>
            <a:r>
              <a:rPr lang="en-US" sz="2400" dirty="0"/>
              <a:t>Estimating </a:t>
            </a:r>
            <a:br>
              <a:rPr lang="en-US" sz="2400" dirty="0"/>
            </a:br>
            <a:r>
              <a:rPr lang="en-US" sz="2400" dirty="0"/>
              <a:t>Market Value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4770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Cost Approach</a:t>
            </a:r>
          </a:p>
          <a:p>
            <a:pPr marL="0" indent="0">
              <a:buNone/>
            </a:pPr>
            <a:endParaRPr lang="en-US" sz="1200" b="1" dirty="0">
              <a:solidFill>
                <a:srgbClr val="FF0000"/>
              </a:solidFill>
            </a:endParaRP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For recently built properties,  special-purpose buildings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Accurate for newer properties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Depreciation difficult to estimate</a:t>
            </a:r>
          </a:p>
          <a:p>
            <a:pPr marL="400050" lvl="1" indent="0">
              <a:buNone/>
            </a:pPr>
            <a:endParaRPr lang="en-US" sz="2000" dirty="0"/>
          </a:p>
          <a:p>
            <a:pPr marL="400050" lvl="1" indent="0">
              <a:buNone/>
            </a:pPr>
            <a:r>
              <a:rPr lang="en-US" sz="2400" b="1" dirty="0"/>
              <a:t>Types of cost appraised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Reproduction – precise replica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Replacement – functional equivalent</a:t>
            </a:r>
          </a:p>
          <a:p>
            <a:pPr marL="400050" lvl="1" indent="0">
              <a:buNone/>
            </a:pPr>
            <a:endParaRPr lang="en-US" sz="2400" dirty="0"/>
          </a:p>
          <a:p>
            <a:pPr marL="400050" lvl="1" indent="0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Value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Appraising Market Value</a:t>
            </a:r>
          </a:p>
          <a:p>
            <a:endParaRPr lang="en-US" b="1" dirty="0"/>
          </a:p>
          <a:p>
            <a:r>
              <a:rPr lang="en-US" b="1" dirty="0"/>
              <a:t>The Sales Comparison Approach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The Cost Approach</a:t>
            </a:r>
          </a:p>
          <a:p>
            <a:endParaRPr lang="en-US" b="1" dirty="0"/>
          </a:p>
          <a:p>
            <a:r>
              <a:rPr lang="en-US" b="1" dirty="0"/>
              <a:t>The Income Capitalization Approach</a:t>
            </a:r>
          </a:p>
          <a:p>
            <a:endParaRPr lang="en-US" b="1" dirty="0"/>
          </a:p>
          <a:p>
            <a:r>
              <a:rPr lang="en-US" b="1" dirty="0"/>
              <a:t>Regulation of Appraisal Practice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6" y="3048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Principles of Real Estate Practice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#16  Appraising &amp; Estimating Market Value    Slide 16-18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59827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16: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Appraising &amp;</a:t>
            </a:r>
            <a:br>
              <a:rPr lang="en-US" sz="2400" dirty="0"/>
            </a:br>
            <a:r>
              <a:rPr lang="en-US" sz="2400" dirty="0"/>
              <a:t>Estimating </a:t>
            </a:r>
            <a:br>
              <a:rPr lang="en-US" sz="2400" dirty="0"/>
            </a:br>
            <a:r>
              <a:rPr lang="en-US" sz="2400" dirty="0"/>
              <a:t>Market Value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477000" cy="61277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Cost Approach</a:t>
            </a:r>
          </a:p>
          <a:p>
            <a:pPr marL="0" indent="0">
              <a:buNone/>
            </a:pPr>
            <a:endParaRPr lang="en-US" sz="1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Depreciation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loss in value of an improvement over time from </a:t>
            </a:r>
            <a:r>
              <a:rPr lang="en-US" sz="2400" b="1" dirty="0"/>
              <a:t>deterioration</a:t>
            </a:r>
            <a:r>
              <a:rPr lang="en-US" sz="2400" dirty="0"/>
              <a:t> or </a:t>
            </a:r>
            <a:r>
              <a:rPr lang="en-US" sz="2400" b="1" dirty="0"/>
              <a:t>obsolescence</a:t>
            </a:r>
          </a:p>
          <a:p>
            <a:pPr marL="400050" lvl="1" indent="0">
              <a:buNone/>
            </a:pPr>
            <a:endParaRPr lang="en-US" sz="1200" dirty="0"/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b="1" dirty="0"/>
              <a:t>Physical deterioration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Loss from use, decay, wear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Curable – resulting value greater than cost to fix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Incurable – resulting value less than cost to fix</a:t>
            </a:r>
            <a:br>
              <a:rPr lang="en-US" dirty="0"/>
            </a:br>
            <a:endParaRPr lang="en-US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Functional obsolescence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Outmoded physical or design features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Curable or incurable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Value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Appraising Market Value</a:t>
            </a:r>
          </a:p>
          <a:p>
            <a:endParaRPr lang="en-US" b="1" dirty="0"/>
          </a:p>
          <a:p>
            <a:r>
              <a:rPr lang="en-US" b="1" dirty="0"/>
              <a:t>The Sales Comparison Approach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The Cost Approach</a:t>
            </a:r>
          </a:p>
          <a:p>
            <a:endParaRPr lang="en-US" b="1" dirty="0"/>
          </a:p>
          <a:p>
            <a:r>
              <a:rPr lang="en-US" b="1" dirty="0"/>
              <a:t>The Income Capitalization Approach</a:t>
            </a:r>
          </a:p>
          <a:p>
            <a:endParaRPr lang="en-US" b="1" dirty="0"/>
          </a:p>
          <a:p>
            <a:r>
              <a:rPr lang="en-US" b="1" dirty="0"/>
              <a:t>Regulation of Appraisal Practice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6" y="3048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Principles of Real Estate Practice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#16  Appraising &amp; Estimating Market Value    Slide 16-19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72049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16: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Appraising &amp;</a:t>
            </a:r>
            <a:br>
              <a:rPr lang="en-US" sz="2400" dirty="0"/>
            </a:br>
            <a:r>
              <a:rPr lang="en-US" sz="2400" dirty="0"/>
              <a:t>Estimating </a:t>
            </a:r>
            <a:br>
              <a:rPr lang="en-US" sz="2400" dirty="0"/>
            </a:br>
            <a:r>
              <a:rPr lang="en-US" sz="2400" dirty="0"/>
              <a:t>Market Value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Value</a:t>
            </a:r>
          </a:p>
          <a:p>
            <a:pPr marL="0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Present monetary worth of benefits from ownership, including</a:t>
            </a:r>
            <a:br>
              <a:rPr lang="en-US" sz="2400" dirty="0"/>
            </a:br>
            <a:endParaRPr lang="en-US" sz="24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income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appreciation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use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tax benefits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Value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Appraising Market Value</a:t>
            </a:r>
          </a:p>
          <a:p>
            <a:endParaRPr lang="en-US" b="1" dirty="0"/>
          </a:p>
          <a:p>
            <a:r>
              <a:rPr lang="en-US" b="1" dirty="0"/>
              <a:t>The Sales Comparison Approach</a:t>
            </a:r>
          </a:p>
          <a:p>
            <a:endParaRPr lang="en-US" b="1" dirty="0"/>
          </a:p>
          <a:p>
            <a:r>
              <a:rPr lang="en-US" b="1" dirty="0"/>
              <a:t>The Cost Approach</a:t>
            </a:r>
          </a:p>
          <a:p>
            <a:endParaRPr lang="en-US" b="1" dirty="0"/>
          </a:p>
          <a:p>
            <a:r>
              <a:rPr lang="en-US" b="1" dirty="0"/>
              <a:t>The Income Capitalization Approach</a:t>
            </a:r>
          </a:p>
          <a:p>
            <a:endParaRPr lang="en-US" b="1" dirty="0"/>
          </a:p>
          <a:p>
            <a:r>
              <a:rPr lang="en-US" b="1" dirty="0"/>
              <a:t>Regulation of Appraisal Practice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6" y="3048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Principles of Real Estate Practice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#16  Appraising &amp; Estimating Market Value    Slide 16-2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74272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16: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Appraising &amp;</a:t>
            </a:r>
            <a:br>
              <a:rPr lang="en-US" sz="2400" dirty="0"/>
            </a:br>
            <a:r>
              <a:rPr lang="en-US" sz="2400" dirty="0"/>
              <a:t>Estimating </a:t>
            </a:r>
            <a:br>
              <a:rPr lang="en-US" sz="2400" dirty="0"/>
            </a:br>
            <a:r>
              <a:rPr lang="en-US" sz="2400" dirty="0"/>
              <a:t>Market Value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4770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Cost Approach</a:t>
            </a:r>
          </a:p>
          <a:p>
            <a:pPr marL="0" indent="0">
              <a:buNone/>
            </a:pPr>
            <a:endParaRPr lang="en-US" sz="1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Depreciation (cont.)</a:t>
            </a:r>
          </a:p>
          <a:p>
            <a:pPr marL="400050" lvl="1" indent="0">
              <a:buNone/>
            </a:pPr>
            <a:endParaRPr lang="en-US" sz="1200" dirty="0"/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b="1" dirty="0"/>
              <a:t> Economic obsolescence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Also, </a:t>
            </a:r>
            <a:r>
              <a:rPr lang="en-US" b="1" dirty="0"/>
              <a:t>external</a:t>
            </a:r>
            <a:r>
              <a:rPr lang="en-US" dirty="0"/>
              <a:t> obsolescence</a:t>
            </a:r>
            <a:br>
              <a:rPr lang="en-US" dirty="0"/>
            </a:br>
            <a:endParaRPr lang="en-US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Loss due to adverse changes in environment</a:t>
            </a:r>
            <a:br>
              <a:rPr lang="en-US" dirty="0"/>
            </a:br>
            <a:endParaRPr lang="en-US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Always incurable: </a:t>
            </a:r>
            <a:r>
              <a:rPr lang="en-US" b="1" dirty="0"/>
              <a:t>cannot fix</a:t>
            </a:r>
            <a:br>
              <a:rPr lang="en-US" b="1" dirty="0"/>
            </a:br>
            <a:endParaRPr lang="en-US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E.g., large employer goes bankrupt</a:t>
            </a:r>
          </a:p>
          <a:p>
            <a:pPr marL="800100" lvl="2" indent="0">
              <a:buNone/>
            </a:pPr>
            <a:br>
              <a:rPr lang="en-US" dirty="0"/>
            </a:b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Value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Appraising Market Value</a:t>
            </a:r>
          </a:p>
          <a:p>
            <a:endParaRPr lang="en-US" b="1" dirty="0"/>
          </a:p>
          <a:p>
            <a:r>
              <a:rPr lang="en-US" b="1" dirty="0"/>
              <a:t>The Sales Comparison Approach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The Cost Approach</a:t>
            </a:r>
          </a:p>
          <a:p>
            <a:endParaRPr lang="en-US" b="1" dirty="0"/>
          </a:p>
          <a:p>
            <a:r>
              <a:rPr lang="en-US" b="1" dirty="0"/>
              <a:t>The Income Capitalization Approach</a:t>
            </a:r>
          </a:p>
          <a:p>
            <a:endParaRPr lang="en-US" b="1" dirty="0"/>
          </a:p>
          <a:p>
            <a:r>
              <a:rPr lang="en-US" b="1" dirty="0"/>
              <a:t>Regulation of Appraisal Practice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6" y="3048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Principles of Real Estate Practice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#16  Appraising &amp; Estimating Market Value    Slide 16-20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02625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16: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Appraising &amp;</a:t>
            </a:r>
            <a:br>
              <a:rPr lang="en-US" sz="2400" dirty="0"/>
            </a:br>
            <a:r>
              <a:rPr lang="en-US" sz="2400" dirty="0"/>
              <a:t>Estimating </a:t>
            </a:r>
            <a:br>
              <a:rPr lang="en-US" sz="2400" dirty="0"/>
            </a:br>
            <a:r>
              <a:rPr lang="en-US" sz="2400" dirty="0"/>
              <a:t>Market Value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4770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Cost Approach</a:t>
            </a:r>
          </a:p>
          <a:p>
            <a:pPr marL="0" indent="0">
              <a:buNone/>
            </a:pPr>
            <a:endParaRPr lang="en-US" sz="1200" b="1" dirty="0">
              <a:solidFill>
                <a:srgbClr val="FF0000"/>
              </a:solidFill>
            </a:endParaRPr>
          </a:p>
          <a:p>
            <a:pPr marL="800100" lvl="2" indent="0">
              <a:buNone/>
            </a:pPr>
            <a:br>
              <a:rPr lang="en-US" dirty="0"/>
            </a:b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Value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Appraising Market Value</a:t>
            </a:r>
          </a:p>
          <a:p>
            <a:endParaRPr lang="en-US" b="1" dirty="0"/>
          </a:p>
          <a:p>
            <a:r>
              <a:rPr lang="en-US" b="1" dirty="0"/>
              <a:t>The Sales Comparison Approach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The Cost Approach</a:t>
            </a:r>
          </a:p>
          <a:p>
            <a:endParaRPr lang="en-US" b="1" dirty="0"/>
          </a:p>
          <a:p>
            <a:r>
              <a:rPr lang="en-US" b="1" dirty="0"/>
              <a:t>The Income Capitalization Approach</a:t>
            </a:r>
          </a:p>
          <a:p>
            <a:endParaRPr lang="en-US" b="1" dirty="0"/>
          </a:p>
          <a:p>
            <a:r>
              <a:rPr lang="en-US" b="1" dirty="0"/>
              <a:t>Regulation of Appraisal Practice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6" y="3048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Principles of Real Estate Practice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#16  Appraising &amp; Estimating Market Value    Slide 16-21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00400" y="912125"/>
            <a:ext cx="5105400" cy="548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00886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16: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Appraising &amp;</a:t>
            </a:r>
            <a:br>
              <a:rPr lang="en-US" sz="2400" dirty="0"/>
            </a:br>
            <a:r>
              <a:rPr lang="en-US" sz="2400" dirty="0"/>
              <a:t>Estimating </a:t>
            </a:r>
            <a:br>
              <a:rPr lang="en-US" sz="2400" dirty="0"/>
            </a:br>
            <a:r>
              <a:rPr lang="en-US" sz="2400" dirty="0"/>
              <a:t>Market Value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4770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Cost Approach</a:t>
            </a:r>
          </a:p>
          <a:p>
            <a:pPr marL="0" indent="0">
              <a:buNone/>
            </a:pPr>
            <a:endParaRPr lang="en-US" sz="1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Steps in the approach (cont.)</a:t>
            </a:r>
          </a:p>
          <a:p>
            <a:pPr marL="400050" lvl="1" indent="0">
              <a:buNone/>
            </a:pPr>
            <a:endParaRPr lang="en-US" sz="1200" dirty="0"/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b="1" dirty="0"/>
              <a:t> Estimate land value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Cannot depreciate land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Assume land is vacant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Use sales comparison method</a:t>
            </a:r>
            <a:br>
              <a:rPr lang="en-US" dirty="0"/>
            </a:br>
            <a:endParaRPr lang="en-US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b="1" dirty="0"/>
              <a:t>Estimate replacement cost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Unit comparison method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Unit-in-place method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Quantity survey method</a:t>
            </a:r>
          </a:p>
          <a:p>
            <a:pPr marL="800100" lvl="2" indent="0">
              <a:buNone/>
            </a:pPr>
            <a:br>
              <a:rPr lang="en-US" dirty="0"/>
            </a:b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Value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Appraising Market Value</a:t>
            </a:r>
          </a:p>
          <a:p>
            <a:endParaRPr lang="en-US" b="1" dirty="0"/>
          </a:p>
          <a:p>
            <a:r>
              <a:rPr lang="en-US" b="1" dirty="0"/>
              <a:t>The Sales Comparison Approach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The Cost Approach</a:t>
            </a:r>
          </a:p>
          <a:p>
            <a:endParaRPr lang="en-US" b="1" dirty="0"/>
          </a:p>
          <a:p>
            <a:r>
              <a:rPr lang="en-US" b="1" dirty="0"/>
              <a:t>The Income Capitalization Approach</a:t>
            </a:r>
          </a:p>
          <a:p>
            <a:endParaRPr lang="en-US" b="1" dirty="0"/>
          </a:p>
          <a:p>
            <a:r>
              <a:rPr lang="en-US" b="1" dirty="0"/>
              <a:t>Regulation of Appraisal Practice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6" y="3048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Principles of Real Estate Practice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#16  Appraising &amp; Estimating Market Value    Slide 16-22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66470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16: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Appraising &amp;</a:t>
            </a:r>
            <a:br>
              <a:rPr lang="en-US" sz="2400" dirty="0"/>
            </a:br>
            <a:r>
              <a:rPr lang="en-US" sz="2400" dirty="0"/>
              <a:t>Estimating </a:t>
            </a:r>
            <a:br>
              <a:rPr lang="en-US" sz="2400" dirty="0"/>
            </a:br>
            <a:r>
              <a:rPr lang="en-US" sz="2400" dirty="0"/>
              <a:t>Market Value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4770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Cost Approach</a:t>
            </a:r>
          </a:p>
          <a:p>
            <a:pPr marL="0" indent="0">
              <a:buNone/>
            </a:pPr>
            <a:endParaRPr lang="en-US" sz="1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Steps in the approach (cont.)</a:t>
            </a:r>
          </a:p>
          <a:p>
            <a:pPr marL="400050" lvl="1" indent="0">
              <a:buNone/>
            </a:pPr>
            <a:endParaRPr lang="en-US" sz="1200" dirty="0"/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b="1" dirty="0"/>
              <a:t> Estimate accrued depreciation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Economic age-life method</a:t>
            </a:r>
          </a:p>
          <a:p>
            <a:pPr marL="800100" lvl="2" indent="0">
              <a:buNone/>
            </a:pPr>
            <a:endParaRPr lang="en-US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b="1" dirty="0"/>
              <a:t>Subtract depreciation from replacement cost; add land value = value estimate</a:t>
            </a:r>
          </a:p>
          <a:p>
            <a:pPr marL="800100" lvl="2" indent="0">
              <a:buNone/>
            </a:pPr>
            <a:br>
              <a:rPr lang="en-US" dirty="0"/>
            </a:b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Value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Appraising Market Value</a:t>
            </a:r>
          </a:p>
          <a:p>
            <a:endParaRPr lang="en-US" b="1" dirty="0"/>
          </a:p>
          <a:p>
            <a:r>
              <a:rPr lang="en-US" b="1" dirty="0"/>
              <a:t>The Sales Comparison Approach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The Cost Approach</a:t>
            </a:r>
          </a:p>
          <a:p>
            <a:endParaRPr lang="en-US" b="1" dirty="0"/>
          </a:p>
          <a:p>
            <a:r>
              <a:rPr lang="en-US" b="1" dirty="0"/>
              <a:t>The Income Capitalization Approach</a:t>
            </a:r>
          </a:p>
          <a:p>
            <a:endParaRPr lang="en-US" b="1" dirty="0"/>
          </a:p>
          <a:p>
            <a:r>
              <a:rPr lang="en-US" b="1" dirty="0"/>
              <a:t>Regulation of Appraisal Practice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6" y="3048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Principles of Real Estate Practice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#16  Appraising &amp; Estimating Market Value    Slide 16-23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44606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16: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Appraising &amp;</a:t>
            </a:r>
            <a:br>
              <a:rPr lang="en-US" sz="2400" dirty="0"/>
            </a:br>
            <a:r>
              <a:rPr lang="en-US" sz="2400" dirty="0"/>
              <a:t>Estimating </a:t>
            </a:r>
            <a:br>
              <a:rPr lang="en-US" sz="2400" dirty="0"/>
            </a:br>
            <a:r>
              <a:rPr lang="en-US" sz="2400" dirty="0"/>
              <a:t>Market Value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4770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Income Capitalization Approach</a:t>
            </a:r>
          </a:p>
          <a:p>
            <a:pPr marL="0" indent="0">
              <a:buNone/>
            </a:pPr>
            <a:endParaRPr lang="en-US" sz="1200" b="1" dirty="0">
              <a:solidFill>
                <a:srgbClr val="FF0000"/>
              </a:solidFill>
            </a:endParaRPr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b="1" dirty="0"/>
              <a:t> </a:t>
            </a:r>
            <a:r>
              <a:rPr lang="en-US" sz="2400" dirty="0"/>
              <a:t>Used to appraise income properties</a:t>
            </a:r>
            <a:br>
              <a:rPr lang="en-US" sz="2400" dirty="0"/>
            </a:br>
            <a:endParaRPr lang="en-US" sz="2400" dirty="0"/>
          </a:p>
          <a:p>
            <a:pPr marL="571500" lvl="1" indent="-171450">
              <a:buFont typeface="Wingdings" panose="05000000000000000000" pitchFamily="2" charset="2"/>
              <a:buChar char="q"/>
            </a:pPr>
            <a:r>
              <a:rPr lang="en-US" sz="2400" dirty="0"/>
              <a:t> Based on value principle of anticipation: 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what is the expected future return</a:t>
            </a:r>
            <a:br>
              <a:rPr lang="en-US" dirty="0"/>
            </a:b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Value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Appraising Market Value</a:t>
            </a:r>
          </a:p>
          <a:p>
            <a:endParaRPr lang="en-US" b="1" dirty="0"/>
          </a:p>
          <a:p>
            <a:r>
              <a:rPr lang="en-US" b="1" dirty="0"/>
              <a:t>The Sales Comparison Approach</a:t>
            </a:r>
          </a:p>
          <a:p>
            <a:endParaRPr lang="en-US" b="1" dirty="0"/>
          </a:p>
          <a:p>
            <a:r>
              <a:rPr lang="en-US" b="1" dirty="0"/>
              <a:t>The Cost Approach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The Income Capitalization Approach</a:t>
            </a:r>
          </a:p>
          <a:p>
            <a:endParaRPr lang="en-US" b="1" dirty="0"/>
          </a:p>
          <a:p>
            <a:r>
              <a:rPr lang="en-US" b="1" dirty="0"/>
              <a:t>Regulation of Appraisal Practice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6" y="3048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Principles of Real Estate Practice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#16  Appraising &amp; Estimating Market Value    Slide 16-24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6" name="Picture 2" descr="Image result for income capitalization approac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62450" y="3704230"/>
            <a:ext cx="2476500" cy="2105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27050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16: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Appraising &amp;</a:t>
            </a:r>
            <a:br>
              <a:rPr lang="en-US" sz="2400" dirty="0"/>
            </a:br>
            <a:r>
              <a:rPr lang="en-US" sz="2400" dirty="0"/>
              <a:t>Estimating </a:t>
            </a:r>
            <a:br>
              <a:rPr lang="en-US" sz="2400" dirty="0"/>
            </a:br>
            <a:r>
              <a:rPr lang="en-US" sz="2400" dirty="0"/>
              <a:t>Market Value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4770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Income Capitalization Approach</a:t>
            </a:r>
          </a:p>
          <a:p>
            <a:pPr marL="0" indent="0">
              <a:buNone/>
            </a:pPr>
            <a:endParaRPr lang="en-US" sz="12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Value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Appraising Market Value</a:t>
            </a:r>
          </a:p>
          <a:p>
            <a:endParaRPr lang="en-US" b="1" dirty="0"/>
          </a:p>
          <a:p>
            <a:r>
              <a:rPr lang="en-US" b="1" dirty="0"/>
              <a:t>The Sales Comparison Approach</a:t>
            </a:r>
          </a:p>
          <a:p>
            <a:endParaRPr lang="en-US" b="1" dirty="0"/>
          </a:p>
          <a:p>
            <a:r>
              <a:rPr lang="en-US" b="1" dirty="0"/>
              <a:t>The Cost Approach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The Income Capitalization Approach</a:t>
            </a:r>
          </a:p>
          <a:p>
            <a:endParaRPr lang="en-US" b="1" dirty="0"/>
          </a:p>
          <a:p>
            <a:r>
              <a:rPr lang="en-US" b="1" dirty="0"/>
              <a:t>Regulation of Appraisal Practice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6" y="3048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Principles of Real Estate Practice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#16  Appraising &amp; Estimating Market Value    Slide 16-25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2" descr="C:\Users\Owner\Documents\PREP\PREP COLLATERALS\VISUAL GRAPHICS\40 steps in the income approach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048000" y="914401"/>
            <a:ext cx="5285096" cy="556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73919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16: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Appraising &amp;</a:t>
            </a:r>
            <a:br>
              <a:rPr lang="en-US" sz="2400" dirty="0"/>
            </a:br>
            <a:r>
              <a:rPr lang="en-US" sz="2400" dirty="0"/>
              <a:t>Estimating </a:t>
            </a:r>
            <a:br>
              <a:rPr lang="en-US" sz="2400" dirty="0"/>
            </a:br>
            <a:r>
              <a:rPr lang="en-US" sz="2400" dirty="0"/>
              <a:t>Market Value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477000" cy="612775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Income Capitalization Approach</a:t>
            </a:r>
          </a:p>
          <a:p>
            <a:pPr marL="400050" lvl="1" indent="0">
              <a:buNone/>
            </a:pPr>
            <a:endParaRPr lang="en-US" sz="1050" b="1" dirty="0"/>
          </a:p>
          <a:p>
            <a:pPr marL="400050" lvl="1" indent="0">
              <a:buNone/>
            </a:pPr>
            <a:r>
              <a:rPr lang="en-US" sz="2600" b="1" dirty="0"/>
              <a:t>Income approach - guidelines</a:t>
            </a:r>
          </a:p>
          <a:p>
            <a:pPr marL="400050" lvl="1" indent="0">
              <a:buNone/>
            </a:pPr>
            <a:endParaRPr lang="en-US" sz="2400" b="1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600" b="1" dirty="0"/>
              <a:t>Income – expenses ÷ cap rate = value</a:t>
            </a:r>
            <a:br>
              <a:rPr lang="en-US" sz="2400" b="1" dirty="0"/>
            </a:br>
            <a:endParaRPr lang="en-US" sz="2400" b="1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sz="2600" dirty="0"/>
              <a:t>Potential income is fully-occupied rent + other income</a:t>
            </a:r>
            <a:br>
              <a:rPr lang="en-US" sz="2600" dirty="0"/>
            </a:br>
            <a:endParaRPr lang="en-US" sz="26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sz="2600" dirty="0"/>
              <a:t>Take out projected vacancy and credit losses (rent defaults) to estimate effective income</a:t>
            </a:r>
            <a:br>
              <a:rPr lang="en-US" sz="2600" dirty="0"/>
            </a:br>
            <a:endParaRPr lang="en-US" sz="26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sz="2600" dirty="0"/>
              <a:t>Subtract operating expenses to derive pre-tax net income (NOI)</a:t>
            </a:r>
            <a:br>
              <a:rPr lang="en-US" sz="2600" dirty="0"/>
            </a:br>
            <a:endParaRPr lang="en-US" sz="2600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sz="2600" dirty="0"/>
              <a:t>Apply cap rate to NOI to derive value estimate</a:t>
            </a:r>
            <a:br>
              <a:rPr lang="en-US" dirty="0"/>
            </a:b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Value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Appraising Market Value</a:t>
            </a:r>
          </a:p>
          <a:p>
            <a:endParaRPr lang="en-US" b="1" dirty="0"/>
          </a:p>
          <a:p>
            <a:r>
              <a:rPr lang="en-US" b="1" dirty="0"/>
              <a:t>The Sales Comparison Approach</a:t>
            </a:r>
          </a:p>
          <a:p>
            <a:endParaRPr lang="en-US" b="1" dirty="0"/>
          </a:p>
          <a:p>
            <a:r>
              <a:rPr lang="en-US" b="1" dirty="0"/>
              <a:t>The Cost Approach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The Income Capitalization Approach</a:t>
            </a:r>
          </a:p>
          <a:p>
            <a:endParaRPr lang="en-US" b="1" dirty="0"/>
          </a:p>
          <a:p>
            <a:r>
              <a:rPr lang="en-US" b="1" dirty="0"/>
              <a:t>Regulation of Appraisal Practice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6" y="3048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Principles of Real Estate Practice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#16  Appraising &amp; Estimating Market Value    Slide 16-26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76853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16: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Appraising &amp;</a:t>
            </a:r>
            <a:br>
              <a:rPr lang="en-US" sz="2400" dirty="0"/>
            </a:br>
            <a:r>
              <a:rPr lang="en-US" sz="2400" dirty="0"/>
              <a:t>Estimating </a:t>
            </a:r>
            <a:br>
              <a:rPr lang="en-US" sz="2400" dirty="0"/>
            </a:br>
            <a:r>
              <a:rPr lang="en-US" sz="2400" dirty="0"/>
              <a:t>Market Value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477000" cy="61277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Income Capitalization Approach</a:t>
            </a:r>
          </a:p>
          <a:p>
            <a:pPr marL="400050" lvl="1" indent="0">
              <a:buNone/>
            </a:pPr>
            <a:endParaRPr lang="en-US" sz="1050" b="1" dirty="0"/>
          </a:p>
          <a:p>
            <a:pPr marL="400050" lvl="1" indent="0">
              <a:buNone/>
            </a:pPr>
            <a:r>
              <a:rPr lang="en-US" sz="2400" b="1" dirty="0"/>
              <a:t>Gross Rent Multiplier (GRM) &amp; Gross Income Multiplier (GIM)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GRM derives a value from </a:t>
            </a:r>
            <a:r>
              <a:rPr lang="en-US" sz="2400" b="1" dirty="0"/>
              <a:t>monthly rent</a:t>
            </a:r>
            <a:br>
              <a:rPr lang="en-US" sz="2000" b="1" dirty="0"/>
            </a:br>
            <a:endParaRPr lang="en-US" sz="20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GIM derives a value from </a:t>
            </a:r>
            <a:r>
              <a:rPr lang="en-US" sz="2400" b="1" dirty="0"/>
              <a:t>annual rent</a:t>
            </a:r>
            <a:br>
              <a:rPr lang="en-US" sz="2400" b="1" dirty="0"/>
            </a:b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GRM and GIM are simplistic methods used for  very rough value estimates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Primarily used with multi-unit residential dwellings, e.g., duplexes</a:t>
            </a:r>
          </a:p>
          <a:p>
            <a:pPr marL="800100" lvl="2" indent="0">
              <a:buNone/>
            </a:pPr>
            <a:br>
              <a:rPr lang="en-US" dirty="0"/>
            </a:b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Value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Appraising Market Value</a:t>
            </a:r>
          </a:p>
          <a:p>
            <a:endParaRPr lang="en-US" b="1" dirty="0"/>
          </a:p>
          <a:p>
            <a:r>
              <a:rPr lang="en-US" b="1" dirty="0"/>
              <a:t>The Sales Comparison Approach</a:t>
            </a:r>
          </a:p>
          <a:p>
            <a:endParaRPr lang="en-US" b="1" dirty="0"/>
          </a:p>
          <a:p>
            <a:r>
              <a:rPr lang="en-US" b="1" dirty="0"/>
              <a:t>The Cost Approach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The Income Capitalization Approach</a:t>
            </a:r>
          </a:p>
          <a:p>
            <a:endParaRPr lang="en-US" b="1" dirty="0"/>
          </a:p>
          <a:p>
            <a:r>
              <a:rPr lang="en-US" b="1" dirty="0"/>
              <a:t>Regulation of Appraisal Practice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6" y="3048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Principles of Real Estate Practice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#16  Appraising &amp; Estimating Market Value    Slide 16-27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13384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16: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Appraising &amp;</a:t>
            </a:r>
            <a:br>
              <a:rPr lang="en-US" sz="2400" dirty="0"/>
            </a:br>
            <a:r>
              <a:rPr lang="en-US" sz="2400" dirty="0"/>
              <a:t>Estimating </a:t>
            </a:r>
            <a:br>
              <a:rPr lang="en-US" sz="2400" dirty="0"/>
            </a:br>
            <a:r>
              <a:rPr lang="en-US" sz="2400" dirty="0"/>
              <a:t>Market Value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4770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Income Capitalization Approach</a:t>
            </a:r>
          </a:p>
          <a:p>
            <a:pPr marL="400050" lvl="1" indent="0">
              <a:buNone/>
            </a:pPr>
            <a:endParaRPr lang="en-US" sz="400" b="1" dirty="0"/>
          </a:p>
          <a:p>
            <a:pPr marL="400050" lvl="1" indent="0">
              <a:buNone/>
            </a:pPr>
            <a:r>
              <a:rPr lang="en-US" sz="2400" b="1" dirty="0"/>
              <a:t>(GRM) &amp; (GIM) Formulas</a:t>
            </a:r>
          </a:p>
          <a:p>
            <a:pPr marL="800100" lvl="2" indent="0">
              <a:buNone/>
            </a:pPr>
            <a:br>
              <a:rPr lang="en-US" dirty="0"/>
            </a:b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Value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Appraising Market Value</a:t>
            </a:r>
          </a:p>
          <a:p>
            <a:endParaRPr lang="en-US" b="1" dirty="0"/>
          </a:p>
          <a:p>
            <a:r>
              <a:rPr lang="en-US" b="1" dirty="0"/>
              <a:t>The Sales Comparison Approach</a:t>
            </a:r>
          </a:p>
          <a:p>
            <a:endParaRPr lang="en-US" b="1" dirty="0"/>
          </a:p>
          <a:p>
            <a:r>
              <a:rPr lang="en-US" b="1" dirty="0"/>
              <a:t>The Cost Approach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The Income Capitalization Approach</a:t>
            </a:r>
          </a:p>
          <a:p>
            <a:endParaRPr lang="en-US" b="1" dirty="0"/>
          </a:p>
          <a:p>
            <a:r>
              <a:rPr lang="en-US" b="1" dirty="0"/>
              <a:t>Regulation of Appraisal Practice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6" y="3048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Principles of Real Estate Practice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#16  Appraising &amp; Estimating Market Value    Slide 16-28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2" descr="C:\Users\Owner\Documents\PREP\PREP COLLATERALS\VISUAL GRAPHICS\41 gross rent and gross income multipliers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7"/>
          <a:stretch/>
        </p:blipFill>
        <p:spPr bwMode="auto">
          <a:xfrm>
            <a:off x="3429000" y="1447799"/>
            <a:ext cx="4953000" cy="492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4219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16: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Appraising &amp;</a:t>
            </a:r>
            <a:br>
              <a:rPr lang="en-US" sz="2400" dirty="0"/>
            </a:br>
            <a:r>
              <a:rPr lang="en-US" sz="2400" dirty="0"/>
              <a:t>Estimating </a:t>
            </a:r>
            <a:br>
              <a:rPr lang="en-US" sz="2400" dirty="0"/>
            </a:br>
            <a:r>
              <a:rPr lang="en-US" sz="2400" dirty="0"/>
              <a:t>Market Value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477000" cy="612775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3100" b="1" dirty="0">
                <a:solidFill>
                  <a:srgbClr val="FF0000"/>
                </a:solidFill>
              </a:rPr>
              <a:t>Regulation of Appraisal Practice</a:t>
            </a:r>
          </a:p>
          <a:p>
            <a:pPr marL="400050" lvl="1" indent="0">
              <a:buNone/>
            </a:pPr>
            <a:endParaRPr lang="en-US" sz="1050" b="1" dirty="0"/>
          </a:p>
          <a:p>
            <a:pPr marL="400050" lvl="1" indent="0">
              <a:buNone/>
            </a:pPr>
            <a:r>
              <a:rPr lang="en-US" b="1" dirty="0"/>
              <a:t>Licensure</a:t>
            </a:r>
          </a:p>
          <a:p>
            <a:pPr marL="400050" lvl="1" indent="0">
              <a:buNone/>
            </a:pPr>
            <a:endParaRPr lang="en-US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3100" dirty="0"/>
              <a:t>Financial Institutions Reform, Recovery and Enforcement Act </a:t>
            </a:r>
            <a:r>
              <a:rPr lang="en-US" sz="3100" b="1" dirty="0"/>
              <a:t>(FIRREA) </a:t>
            </a:r>
            <a:br>
              <a:rPr lang="en-US" sz="3100" b="1" dirty="0"/>
            </a:br>
            <a:endParaRPr lang="en-US" sz="3100" b="1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3100" dirty="0"/>
              <a:t>Introduced licensure for appraisers in federally-related transactions</a:t>
            </a:r>
            <a:br>
              <a:rPr lang="en-US" sz="3100" dirty="0"/>
            </a:br>
            <a:endParaRPr lang="en-US" sz="31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3100" dirty="0"/>
              <a:t>State-certified appraiser -- has passed the necessary examinations and competency standards set by each state</a:t>
            </a:r>
            <a:br>
              <a:rPr lang="en-US" sz="3100" dirty="0"/>
            </a:br>
            <a:endParaRPr lang="en-US" sz="31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3100" dirty="0"/>
              <a:t>Testing and certification conforms with Uniform Standards of Professional Appraisal Practice (USPAP)</a:t>
            </a:r>
            <a:br>
              <a:rPr lang="en-US" sz="3100" dirty="0"/>
            </a:br>
            <a:endParaRPr lang="en-US" sz="3100" dirty="0"/>
          </a:p>
          <a:p>
            <a:pPr marL="800100" lvl="2" indent="0">
              <a:buNone/>
            </a:pPr>
            <a:br>
              <a:rPr lang="en-US" dirty="0"/>
            </a:b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Value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Appraising Market Value</a:t>
            </a:r>
          </a:p>
          <a:p>
            <a:endParaRPr lang="en-US" b="1" dirty="0"/>
          </a:p>
          <a:p>
            <a:r>
              <a:rPr lang="en-US" b="1" dirty="0"/>
              <a:t>The Sales Comparison Approach</a:t>
            </a:r>
          </a:p>
          <a:p>
            <a:endParaRPr lang="en-US" b="1" dirty="0"/>
          </a:p>
          <a:p>
            <a:r>
              <a:rPr lang="en-US" b="1" dirty="0"/>
              <a:t>The Cost Approach</a:t>
            </a:r>
          </a:p>
          <a:p>
            <a:endParaRPr lang="en-US" b="1" dirty="0"/>
          </a:p>
          <a:p>
            <a:r>
              <a:rPr lang="en-US" b="1" dirty="0"/>
              <a:t>The Income Capitalization Approach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Regulation of Appraisal Practice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6" y="3048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Principles of Real Estate Practice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#16  Appraising &amp; Estimating Market Value    Slide 16-29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19321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16: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Appraising &amp;</a:t>
            </a:r>
            <a:br>
              <a:rPr lang="en-US" sz="2400" dirty="0"/>
            </a:br>
            <a:r>
              <a:rPr lang="en-US" sz="2400" dirty="0"/>
              <a:t>Estimating </a:t>
            </a:r>
            <a:br>
              <a:rPr lang="en-US" sz="2400" dirty="0"/>
            </a:br>
            <a:r>
              <a:rPr lang="en-US" sz="2400" dirty="0"/>
              <a:t>Market Value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Real Estate Value</a:t>
            </a:r>
          </a:p>
          <a:p>
            <a:pPr marL="0" indent="0">
              <a:buNone/>
            </a:pPr>
            <a:endParaRPr lang="en-US" sz="1400" b="1" dirty="0"/>
          </a:p>
          <a:p>
            <a:pPr marL="400050" lvl="1" indent="0">
              <a:buNone/>
            </a:pPr>
            <a:r>
              <a:rPr lang="en-US" sz="2600" b="1" dirty="0"/>
              <a:t>Foundations of real estate value</a:t>
            </a:r>
          </a:p>
          <a:p>
            <a:pPr marL="400050" lvl="1" indent="0">
              <a:buNone/>
            </a:pPr>
            <a:endParaRPr lang="en-US" sz="12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b="1" dirty="0"/>
              <a:t>Supply and demand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Values decrease when supply outstrips demand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Values increase when demand outstrips supply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b="1" dirty="0"/>
              <a:t>Utility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The degree of usefulness affects the level of value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E.g., air conditioners in the tropics vs. the Arctic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b="1" dirty="0"/>
              <a:t>Transferability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The easier the transfer, the greater the value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E.g., clear title; no liens; no repairs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Value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Appraising Market Value</a:t>
            </a:r>
          </a:p>
          <a:p>
            <a:endParaRPr lang="en-US" b="1" dirty="0"/>
          </a:p>
          <a:p>
            <a:r>
              <a:rPr lang="en-US" b="1" dirty="0"/>
              <a:t>The Sales Comparison Approach</a:t>
            </a:r>
          </a:p>
          <a:p>
            <a:endParaRPr lang="en-US" b="1" dirty="0"/>
          </a:p>
          <a:p>
            <a:r>
              <a:rPr lang="en-US" b="1" dirty="0"/>
              <a:t>The Cost Approach</a:t>
            </a:r>
          </a:p>
          <a:p>
            <a:endParaRPr lang="en-US" b="1" dirty="0"/>
          </a:p>
          <a:p>
            <a:r>
              <a:rPr lang="en-US" b="1" dirty="0"/>
              <a:t>The Income Capitalization Approach</a:t>
            </a:r>
          </a:p>
          <a:p>
            <a:endParaRPr lang="en-US" b="1" dirty="0"/>
          </a:p>
          <a:p>
            <a:r>
              <a:rPr lang="en-US" b="1" dirty="0"/>
              <a:t>Regulation of Appraisal Practice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6" y="3048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Principles of Real Estate Practice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#16  Appraising &amp; Estimating Market Value    Slide 16-3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09002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16: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Appraising &amp;</a:t>
            </a:r>
            <a:br>
              <a:rPr lang="en-US" sz="2400" dirty="0"/>
            </a:br>
            <a:r>
              <a:rPr lang="en-US" sz="2400" dirty="0"/>
              <a:t>Estimating </a:t>
            </a:r>
            <a:br>
              <a:rPr lang="en-US" sz="2400" dirty="0"/>
            </a:br>
            <a:r>
              <a:rPr lang="en-US" sz="2400" dirty="0"/>
              <a:t>Market Value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477000" cy="612775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en-US" sz="2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Regulation of Appraisal Practice</a:t>
            </a:r>
          </a:p>
          <a:p>
            <a:pPr marL="400050" lvl="1" indent="0">
              <a:buNone/>
            </a:pPr>
            <a:endParaRPr lang="en-US" sz="1050" b="1" dirty="0"/>
          </a:p>
          <a:p>
            <a:pPr marL="400050" lvl="1" indent="0">
              <a:buNone/>
            </a:pPr>
            <a:r>
              <a:rPr lang="en-US" sz="2600" b="1" dirty="0"/>
              <a:t>Professional standards</a:t>
            </a:r>
          </a:p>
          <a:p>
            <a:pPr marL="400050" lvl="1" indent="0">
              <a:buNone/>
            </a:pPr>
            <a:endParaRPr lang="en-US" sz="26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/>
              <a:t>Uniform Standards of Professional Appraisal Practice (USPAP) – principal concerns:</a:t>
            </a:r>
            <a:br>
              <a:rPr lang="en-US" sz="2600" dirty="0"/>
            </a:br>
            <a:endParaRPr lang="en-US" sz="26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Use recognized appraisal methods</a:t>
            </a:r>
            <a:br>
              <a:rPr lang="en-US" sz="2600" dirty="0"/>
            </a:br>
            <a:endParaRPr lang="en-US" sz="26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Exercise a defined due diligence</a:t>
            </a:r>
            <a:br>
              <a:rPr lang="en-US" sz="2600" dirty="0"/>
            </a:br>
            <a:endParaRPr lang="en-US" sz="26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Properly report results</a:t>
            </a:r>
            <a:br>
              <a:rPr lang="en-US" sz="2600" dirty="0"/>
            </a:br>
            <a:endParaRPr lang="en-US" sz="26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Proper disclosures and assumptions</a:t>
            </a:r>
          </a:p>
          <a:p>
            <a:pPr marL="800100" lvl="2" indent="0">
              <a:buNone/>
            </a:pPr>
            <a:br>
              <a:rPr lang="en-US" sz="2000" dirty="0"/>
            </a:br>
            <a:endParaRPr lang="en-US" sz="2000" dirty="0"/>
          </a:p>
          <a:p>
            <a:pPr marL="800100" lvl="2" indent="0">
              <a:buNone/>
            </a:pPr>
            <a:br>
              <a:rPr lang="en-US" dirty="0"/>
            </a:b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Value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Appraising Market Value</a:t>
            </a:r>
          </a:p>
          <a:p>
            <a:endParaRPr lang="en-US" b="1" dirty="0"/>
          </a:p>
          <a:p>
            <a:r>
              <a:rPr lang="en-US" b="1" dirty="0"/>
              <a:t>The Sales Comparison Approach</a:t>
            </a:r>
          </a:p>
          <a:p>
            <a:endParaRPr lang="en-US" b="1" dirty="0"/>
          </a:p>
          <a:p>
            <a:r>
              <a:rPr lang="en-US" b="1" dirty="0"/>
              <a:t>The Cost Approach</a:t>
            </a:r>
          </a:p>
          <a:p>
            <a:endParaRPr lang="en-US" b="1" dirty="0"/>
          </a:p>
          <a:p>
            <a:r>
              <a:rPr lang="en-US" b="1" dirty="0"/>
              <a:t>The Income Capitalization Approach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Regulation of Appraisal Practice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6" y="3048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Principles of Real Estate Practice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#16  Appraising &amp; Estimating Market Value    Slide 16-30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43919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16: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Appraising &amp;</a:t>
            </a:r>
            <a:br>
              <a:rPr lang="en-US" sz="2400" dirty="0"/>
            </a:br>
            <a:r>
              <a:rPr lang="en-US" sz="2400" dirty="0"/>
              <a:t>Estimating </a:t>
            </a:r>
            <a:br>
              <a:rPr lang="en-US" sz="2400" dirty="0"/>
            </a:br>
            <a:r>
              <a:rPr lang="en-US" sz="2400" dirty="0"/>
              <a:t>Market Value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Value</a:t>
            </a:r>
          </a:p>
          <a:p>
            <a:pPr marL="0" indent="0">
              <a:buNone/>
            </a:pPr>
            <a:endParaRPr lang="en-US" sz="1400" b="1" dirty="0"/>
          </a:p>
          <a:p>
            <a:pPr marL="0" indent="0">
              <a:buNone/>
            </a:pPr>
            <a:endParaRPr lang="en-US" sz="1400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Value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Appraising Market Value</a:t>
            </a:r>
          </a:p>
          <a:p>
            <a:endParaRPr lang="en-US" b="1" dirty="0"/>
          </a:p>
          <a:p>
            <a:r>
              <a:rPr lang="en-US" b="1" dirty="0"/>
              <a:t>The Sales Comparison Approach</a:t>
            </a:r>
          </a:p>
          <a:p>
            <a:endParaRPr lang="en-US" b="1" dirty="0"/>
          </a:p>
          <a:p>
            <a:r>
              <a:rPr lang="en-US" b="1" dirty="0"/>
              <a:t>The Cost Approach</a:t>
            </a:r>
          </a:p>
          <a:p>
            <a:endParaRPr lang="en-US" b="1" dirty="0"/>
          </a:p>
          <a:p>
            <a:r>
              <a:rPr lang="en-US" b="1" dirty="0"/>
              <a:t>The Income Capitalization Approach</a:t>
            </a:r>
          </a:p>
          <a:p>
            <a:endParaRPr lang="en-US" b="1" dirty="0"/>
          </a:p>
          <a:p>
            <a:r>
              <a:rPr lang="en-US" b="1" dirty="0"/>
              <a:t>Regulation of Appraisal Practice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6" y="3048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Principles of Real Estate Practice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#16  Appraising &amp; Estimating Market Value    Slide 16-4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2" descr="C:\Users\Owner\Documents\PREP\PREP COLLATERALS\VISUAL GRAPHICS\35 principles underlying valu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8" r="3627" b="8574"/>
          <a:stretch/>
        </p:blipFill>
        <p:spPr bwMode="auto">
          <a:xfrm>
            <a:off x="3505200" y="990601"/>
            <a:ext cx="4813110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25309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16: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Appraising &amp;</a:t>
            </a:r>
            <a:br>
              <a:rPr lang="en-US" sz="2400" dirty="0"/>
            </a:br>
            <a:r>
              <a:rPr lang="en-US" sz="2400" dirty="0"/>
              <a:t>Estimating </a:t>
            </a:r>
            <a:br>
              <a:rPr lang="en-US" sz="2400" dirty="0"/>
            </a:br>
            <a:r>
              <a:rPr lang="en-US" sz="2400" dirty="0"/>
              <a:t>Market Value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Real Estate Value</a:t>
            </a:r>
          </a:p>
          <a:p>
            <a:pPr marL="0" indent="0">
              <a:buNone/>
            </a:pPr>
            <a:endParaRPr lang="en-US" sz="1400" b="1" dirty="0"/>
          </a:p>
          <a:p>
            <a:pPr marL="400050" lvl="1" indent="0">
              <a:buNone/>
            </a:pPr>
            <a:r>
              <a:rPr lang="en-US" sz="2600" b="1" dirty="0"/>
              <a:t>Foundations of real estate value (cont.)</a:t>
            </a:r>
          </a:p>
          <a:p>
            <a:pPr marL="400050" lvl="1" indent="0">
              <a:buNone/>
            </a:pPr>
            <a:endParaRPr lang="en-US" sz="12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b="1" dirty="0"/>
              <a:t>Anticipation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What the investor expects to benefit from a property over a holding period determines value</a:t>
            </a:r>
            <a:br>
              <a:rPr lang="en-US" sz="2600" dirty="0"/>
            </a:br>
            <a:endParaRPr lang="en-US" sz="26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b="1" dirty="0"/>
              <a:t>Substitution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All things being equal, buyers will buy the cheaper property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E.g., a $500,000 house will not sell if a very similar house is priced at $350,000</a:t>
            </a:r>
            <a:br>
              <a:rPr lang="en-US" sz="2600" dirty="0"/>
            </a:br>
            <a:endParaRPr lang="en-US" sz="26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b="1" dirty="0"/>
              <a:t>Contribution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How much a component of a property contributes to the overall value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Value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Appraising Market Value</a:t>
            </a:r>
          </a:p>
          <a:p>
            <a:endParaRPr lang="en-US" b="1" dirty="0"/>
          </a:p>
          <a:p>
            <a:r>
              <a:rPr lang="en-US" b="1" dirty="0"/>
              <a:t>The Sales Comparison Approach</a:t>
            </a:r>
          </a:p>
          <a:p>
            <a:endParaRPr lang="en-US" b="1" dirty="0"/>
          </a:p>
          <a:p>
            <a:r>
              <a:rPr lang="en-US" b="1" dirty="0"/>
              <a:t>The Cost Approach</a:t>
            </a:r>
          </a:p>
          <a:p>
            <a:endParaRPr lang="en-US" b="1" dirty="0"/>
          </a:p>
          <a:p>
            <a:r>
              <a:rPr lang="en-US" b="1" dirty="0"/>
              <a:t>The Income Capitalization Approach</a:t>
            </a:r>
          </a:p>
          <a:p>
            <a:endParaRPr lang="en-US" b="1" dirty="0"/>
          </a:p>
          <a:p>
            <a:r>
              <a:rPr lang="en-US" b="1" dirty="0"/>
              <a:t>Regulation of Appraisal Practice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6" y="3048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Principles of Real Estate Practice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#16  Appraising &amp; Estimating Market Value    Slide 16-5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1179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16: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Appraising &amp;</a:t>
            </a:r>
            <a:br>
              <a:rPr lang="en-US" sz="2400" dirty="0"/>
            </a:br>
            <a:r>
              <a:rPr lang="en-US" sz="2400" dirty="0"/>
              <a:t>Estimating </a:t>
            </a:r>
            <a:br>
              <a:rPr lang="en-US" sz="2400" dirty="0"/>
            </a:br>
            <a:r>
              <a:rPr lang="en-US" sz="2400" dirty="0"/>
              <a:t>Market Value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Value</a:t>
            </a:r>
          </a:p>
          <a:p>
            <a:pPr marL="0" indent="0">
              <a:buNone/>
            </a:pPr>
            <a:endParaRPr lang="en-US" sz="1400" b="1" dirty="0"/>
          </a:p>
          <a:p>
            <a:pPr marL="400050" lvl="1" indent="0">
              <a:buNone/>
            </a:pPr>
            <a:r>
              <a:rPr lang="en-US" sz="2400" b="1" dirty="0"/>
              <a:t>Foundations of real estate value (cont.)</a:t>
            </a:r>
          </a:p>
          <a:p>
            <a:pPr marL="400050" lvl="1" indent="0">
              <a:buNone/>
            </a:pPr>
            <a:endParaRPr lang="en-US" sz="12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Change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Changing conditions change property value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E.g., deteriorating neighborhood lowers value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Highest and best use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 property’s use will gravitate toward the use that has the greatest economic return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Conformity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Maximum value accrues from a use conforming to the surroundings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Value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Appraising Market Value</a:t>
            </a:r>
          </a:p>
          <a:p>
            <a:endParaRPr lang="en-US" b="1" dirty="0"/>
          </a:p>
          <a:p>
            <a:r>
              <a:rPr lang="en-US" b="1" dirty="0"/>
              <a:t>The Sales Comparison Approach</a:t>
            </a:r>
          </a:p>
          <a:p>
            <a:endParaRPr lang="en-US" b="1" dirty="0"/>
          </a:p>
          <a:p>
            <a:r>
              <a:rPr lang="en-US" b="1" dirty="0"/>
              <a:t>The Cost Approach</a:t>
            </a:r>
          </a:p>
          <a:p>
            <a:endParaRPr lang="en-US" b="1" dirty="0"/>
          </a:p>
          <a:p>
            <a:r>
              <a:rPr lang="en-US" b="1" dirty="0"/>
              <a:t>The Income Capitalization Approach</a:t>
            </a:r>
          </a:p>
          <a:p>
            <a:endParaRPr lang="en-US" b="1" dirty="0"/>
          </a:p>
          <a:p>
            <a:r>
              <a:rPr lang="en-US" b="1" dirty="0"/>
              <a:t>Regulation of Appraisal Practice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6" y="3048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Principles of Real Estate Practice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#16  Appraising &amp; Estimating Market Value    Slide 16-6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98438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16: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Appraising &amp;</a:t>
            </a:r>
            <a:br>
              <a:rPr lang="en-US" sz="2400" dirty="0"/>
            </a:br>
            <a:r>
              <a:rPr lang="en-US" sz="2400" dirty="0"/>
              <a:t>Estimating </a:t>
            </a:r>
            <a:br>
              <a:rPr lang="en-US" sz="2400" dirty="0"/>
            </a:br>
            <a:r>
              <a:rPr lang="en-US" sz="2400" dirty="0"/>
              <a:t>Market Value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Real Estate Value</a:t>
            </a:r>
          </a:p>
          <a:p>
            <a:pPr marL="0" indent="0">
              <a:buNone/>
            </a:pPr>
            <a:endParaRPr lang="en-US" sz="1400" b="1" dirty="0"/>
          </a:p>
          <a:p>
            <a:pPr marL="400050" lvl="1" indent="0">
              <a:buNone/>
            </a:pPr>
            <a:r>
              <a:rPr lang="en-US" sz="2600" b="1" dirty="0"/>
              <a:t>Foundations of real estate value (cont.)</a:t>
            </a:r>
          </a:p>
          <a:p>
            <a:pPr marL="400050" lvl="1" indent="0">
              <a:buNone/>
            </a:pPr>
            <a:endParaRPr lang="en-US" sz="12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b="1" dirty="0"/>
              <a:t>Progression and regression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Values are affected by surrounding properties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If they are higher, the subject’s value is higher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If they are lower, the subject’s value is lower</a:t>
            </a:r>
            <a:br>
              <a:rPr lang="en-US" sz="2600" dirty="0"/>
            </a:br>
            <a:endParaRPr lang="en-US" sz="26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b="1" dirty="0"/>
              <a:t>Assemblage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Conjoining of properties can raise (or lower) values</a:t>
            </a:r>
            <a:br>
              <a:rPr lang="en-US" sz="2600" dirty="0"/>
            </a:br>
            <a:endParaRPr lang="en-US" sz="26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b="1" dirty="0"/>
              <a:t>Subdivision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Dividing a parcel into smaller pieces can increase total value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Value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Appraising Market Value</a:t>
            </a:r>
          </a:p>
          <a:p>
            <a:endParaRPr lang="en-US" b="1" dirty="0"/>
          </a:p>
          <a:p>
            <a:r>
              <a:rPr lang="en-US" b="1" dirty="0"/>
              <a:t>The Sales Comparison Approach</a:t>
            </a:r>
          </a:p>
          <a:p>
            <a:endParaRPr lang="en-US" b="1" dirty="0"/>
          </a:p>
          <a:p>
            <a:r>
              <a:rPr lang="en-US" b="1" dirty="0"/>
              <a:t>The Cost Approach</a:t>
            </a:r>
          </a:p>
          <a:p>
            <a:endParaRPr lang="en-US" b="1" dirty="0"/>
          </a:p>
          <a:p>
            <a:r>
              <a:rPr lang="en-US" b="1" dirty="0"/>
              <a:t>The Income Capitalization Approach</a:t>
            </a:r>
          </a:p>
          <a:p>
            <a:endParaRPr lang="en-US" b="1" dirty="0"/>
          </a:p>
          <a:p>
            <a:r>
              <a:rPr lang="en-US" b="1" dirty="0"/>
              <a:t>Regulation of Appraisal Practice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6" y="3048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Principles of Real Estate Practice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#16  Appraising &amp; Estimating Market Value    Slide 16-7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09189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16: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Appraising &amp;</a:t>
            </a:r>
            <a:br>
              <a:rPr lang="en-US" sz="2400" dirty="0"/>
            </a:br>
            <a:r>
              <a:rPr lang="en-US" sz="2400" dirty="0"/>
              <a:t>Estimating </a:t>
            </a:r>
            <a:br>
              <a:rPr lang="en-US" sz="2400" dirty="0"/>
            </a:br>
            <a:r>
              <a:rPr lang="en-US" sz="2400" dirty="0"/>
              <a:t>Market Value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Real Estate Value</a:t>
            </a:r>
          </a:p>
          <a:p>
            <a:pPr marL="0" indent="0">
              <a:buNone/>
            </a:pPr>
            <a:endParaRPr lang="en-US" sz="1050" b="1" dirty="0"/>
          </a:p>
          <a:p>
            <a:pPr marL="400050" lvl="1" indent="0">
              <a:buNone/>
            </a:pPr>
            <a:r>
              <a:rPr lang="en-US" sz="2600" b="1" dirty="0"/>
              <a:t>Types of value</a:t>
            </a:r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600" b="1" dirty="0"/>
              <a:t>Market</a:t>
            </a:r>
            <a:r>
              <a:rPr lang="en-US" sz="2600" dirty="0"/>
              <a:t>  - estimate of selling value; most common in real estate brokerage</a:t>
            </a:r>
            <a:br>
              <a:rPr lang="en-US" sz="2600" dirty="0"/>
            </a:br>
            <a:endParaRPr lang="en-US" sz="2600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600" b="1" dirty="0"/>
              <a:t>Reproduction </a:t>
            </a:r>
            <a:r>
              <a:rPr lang="en-US" sz="2600" dirty="0"/>
              <a:t>– value based on constructing a precise duplicate</a:t>
            </a:r>
            <a:br>
              <a:rPr lang="en-US" sz="2600" dirty="0"/>
            </a:br>
            <a:endParaRPr lang="en-US" sz="2200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600" b="1" dirty="0"/>
              <a:t>Replacement</a:t>
            </a:r>
            <a:r>
              <a:rPr lang="en-US" sz="2600" dirty="0"/>
              <a:t> – value based on constructing a functional equivalent</a:t>
            </a:r>
            <a:br>
              <a:rPr lang="en-US" sz="2600" dirty="0"/>
            </a:br>
            <a:endParaRPr lang="en-US" sz="2200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600" b="1" dirty="0"/>
              <a:t>Salvage </a:t>
            </a:r>
            <a:r>
              <a:rPr lang="en-US" sz="2600" dirty="0"/>
              <a:t>– value at end of economic life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Value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Appraising Market Value</a:t>
            </a:r>
          </a:p>
          <a:p>
            <a:endParaRPr lang="en-US" b="1" dirty="0"/>
          </a:p>
          <a:p>
            <a:r>
              <a:rPr lang="en-US" b="1" dirty="0"/>
              <a:t>The Sales Comparison Approach</a:t>
            </a:r>
          </a:p>
          <a:p>
            <a:endParaRPr lang="en-US" b="1" dirty="0"/>
          </a:p>
          <a:p>
            <a:r>
              <a:rPr lang="en-US" b="1" dirty="0"/>
              <a:t>The Cost Approach</a:t>
            </a:r>
          </a:p>
          <a:p>
            <a:endParaRPr lang="en-US" b="1" dirty="0"/>
          </a:p>
          <a:p>
            <a:r>
              <a:rPr lang="en-US" b="1" dirty="0"/>
              <a:t>The Income Capitalization Approach</a:t>
            </a:r>
          </a:p>
          <a:p>
            <a:endParaRPr lang="en-US" b="1" dirty="0"/>
          </a:p>
          <a:p>
            <a:r>
              <a:rPr lang="en-US" b="1" dirty="0"/>
              <a:t>Regulation of Appraisal Practice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6" y="3048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Principles of Real Estate Practice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#16  Appraising &amp; Estimating Market Value    Slide 16-8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36794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16: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Appraising &amp;</a:t>
            </a:r>
            <a:br>
              <a:rPr lang="en-US" sz="2400" dirty="0"/>
            </a:br>
            <a:r>
              <a:rPr lang="en-US" sz="2400" dirty="0"/>
              <a:t>Estimating </a:t>
            </a:r>
            <a:br>
              <a:rPr lang="en-US" sz="2400" dirty="0"/>
            </a:br>
            <a:r>
              <a:rPr lang="en-US" sz="2400" dirty="0"/>
              <a:t>Market Value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Real Estate Value</a:t>
            </a:r>
          </a:p>
          <a:p>
            <a:pPr marL="0" indent="0">
              <a:buNone/>
            </a:pPr>
            <a:endParaRPr lang="en-US" sz="1050" b="1" dirty="0"/>
          </a:p>
          <a:p>
            <a:pPr marL="400050" lvl="1" indent="0">
              <a:buNone/>
            </a:pPr>
            <a:r>
              <a:rPr lang="en-US" sz="2600" b="1" dirty="0"/>
              <a:t>Types of value (cont.)</a:t>
            </a:r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600" b="1" dirty="0"/>
              <a:t>Plottage</a:t>
            </a:r>
            <a:r>
              <a:rPr lang="en-US" sz="2600" dirty="0"/>
              <a:t> – additional value resulting from combining properties</a:t>
            </a:r>
            <a:br>
              <a:rPr lang="en-US" sz="2600" dirty="0"/>
            </a:br>
            <a:endParaRPr lang="en-US" sz="2600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600" b="1" dirty="0"/>
              <a:t>Assessed</a:t>
            </a:r>
            <a:r>
              <a:rPr lang="en-US" sz="2600" dirty="0"/>
              <a:t> – value by tax assessor for ad valorem taxation</a:t>
            </a:r>
            <a:br>
              <a:rPr lang="en-US" sz="2600" dirty="0"/>
            </a:br>
            <a:endParaRPr lang="en-US" sz="2600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600" b="1" dirty="0"/>
              <a:t>Condemned </a:t>
            </a:r>
            <a:r>
              <a:rPr lang="en-US" sz="2600" dirty="0"/>
              <a:t>– value resulting from condemnation suit</a:t>
            </a:r>
            <a:br>
              <a:rPr lang="en-US" sz="2600" dirty="0"/>
            </a:br>
            <a:endParaRPr lang="en-US" sz="2600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600" b="1" dirty="0"/>
              <a:t>Depreciated</a:t>
            </a:r>
            <a:r>
              <a:rPr lang="en-US" sz="2600" dirty="0"/>
              <a:t> – price paid minus accumulated depreciation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Value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Appraising Market Value</a:t>
            </a:r>
          </a:p>
          <a:p>
            <a:endParaRPr lang="en-US" b="1" dirty="0"/>
          </a:p>
          <a:p>
            <a:r>
              <a:rPr lang="en-US" b="1" dirty="0"/>
              <a:t>The Sales Comparison Approach</a:t>
            </a:r>
          </a:p>
          <a:p>
            <a:endParaRPr lang="en-US" b="1" dirty="0"/>
          </a:p>
          <a:p>
            <a:r>
              <a:rPr lang="en-US" b="1" dirty="0"/>
              <a:t>The Cost Approach</a:t>
            </a:r>
          </a:p>
          <a:p>
            <a:endParaRPr lang="en-US" b="1" dirty="0"/>
          </a:p>
          <a:p>
            <a:r>
              <a:rPr lang="en-US" b="1" dirty="0"/>
              <a:t>The Income Capitalization Approach</a:t>
            </a:r>
          </a:p>
          <a:p>
            <a:endParaRPr lang="en-US" b="1" dirty="0"/>
          </a:p>
          <a:p>
            <a:r>
              <a:rPr lang="en-US" b="1" dirty="0"/>
              <a:t>Regulation of Appraisal Practice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6" y="304800"/>
            <a:ext cx="0" cy="5181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Principles of Real Estate Practice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#16  Appraising &amp; Estimating Market Value    Slide 16-9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24338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0084"/>
      </a:accent1>
      <a:accent2>
        <a:srgbClr val="0000A8"/>
      </a:accent2>
      <a:accent3>
        <a:srgbClr val="0909FF"/>
      </a:accent3>
      <a:accent4>
        <a:srgbClr val="FCEA24"/>
      </a:accent4>
      <a:accent5>
        <a:srgbClr val="FDED59"/>
      </a:accent5>
      <a:accent6>
        <a:srgbClr val="FDF17F"/>
      </a:accent6>
      <a:hlink>
        <a:srgbClr val="BFBFBF"/>
      </a:hlink>
      <a:folHlink>
        <a:srgbClr val="FE19FF"/>
      </a:folHlink>
    </a:clrScheme>
    <a:fontScheme name="Custom 2">
      <a:majorFont>
        <a:latin typeface="Calibri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897</TotalTime>
  <Words>2718</Words>
  <Application>Microsoft Office PowerPoint</Application>
  <PresentationFormat>On-screen Show (4:3)</PresentationFormat>
  <Paragraphs>691</Paragraphs>
  <Slides>30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Calibri</vt:lpstr>
      <vt:lpstr>Wingdings</vt:lpstr>
      <vt:lpstr>Office Theme</vt:lpstr>
      <vt:lpstr>1_Office Theme</vt:lpstr>
      <vt:lpstr>Unit 16: APPRAISING &amp; ESTIMATING MARKET VALUE</vt:lpstr>
      <vt:lpstr># 16:  Appraising &amp; Estimating  Market Value </vt:lpstr>
      <vt:lpstr># 16:  Appraising &amp; Estimating  Market Value </vt:lpstr>
      <vt:lpstr># 16:  Appraising &amp; Estimating  Market Value </vt:lpstr>
      <vt:lpstr># 16:  Appraising &amp; Estimating  Market Value </vt:lpstr>
      <vt:lpstr># 16:  Appraising &amp; Estimating  Market Value </vt:lpstr>
      <vt:lpstr># 16:  Appraising &amp; Estimating  Market Value </vt:lpstr>
      <vt:lpstr># 16:  Appraising &amp; Estimating  Market Value </vt:lpstr>
      <vt:lpstr># 16:  Appraising &amp; Estimating  Market Value </vt:lpstr>
      <vt:lpstr># 16:  Appraising &amp; Estimating  Market Value </vt:lpstr>
      <vt:lpstr># 16:  Appraising &amp; Estimating  Market Value </vt:lpstr>
      <vt:lpstr># 16:  Appraising &amp; Estimating  Market Value </vt:lpstr>
      <vt:lpstr># 16:  Appraising &amp; Estimating  Market Value </vt:lpstr>
      <vt:lpstr># 16:  Appraising &amp; Estimating  Market Value </vt:lpstr>
      <vt:lpstr># 16:  Appraising &amp; Estimating  Market Value </vt:lpstr>
      <vt:lpstr># 16:  Appraising &amp; Estimating  Market Value </vt:lpstr>
      <vt:lpstr># 16:  Appraising &amp; Estimating  Market Value </vt:lpstr>
      <vt:lpstr># 16:  Appraising &amp; Estimating  Market Value </vt:lpstr>
      <vt:lpstr># 16:  Appraising &amp; Estimating  Market Value </vt:lpstr>
      <vt:lpstr># 16:  Appraising &amp; Estimating  Market Value </vt:lpstr>
      <vt:lpstr># 16:  Appraising &amp; Estimating  Market Value </vt:lpstr>
      <vt:lpstr># 16:  Appraising &amp; Estimating  Market Value </vt:lpstr>
      <vt:lpstr># 16:  Appraising &amp; Estimating  Market Value </vt:lpstr>
      <vt:lpstr># 16:  Appraising &amp; Estimating  Market Value </vt:lpstr>
      <vt:lpstr># 16:  Appraising &amp; Estimating  Market Value </vt:lpstr>
      <vt:lpstr># 16:  Appraising &amp; Estimating  Market Value </vt:lpstr>
      <vt:lpstr># 16:  Appraising &amp; Estimating  Market Value </vt:lpstr>
      <vt:lpstr># 16:  Appraising &amp; Estimating  Market Value </vt:lpstr>
      <vt:lpstr># 16:  Appraising &amp; Estimating  Market Value </vt:lpstr>
      <vt:lpstr># 16:  Appraising &amp; Estimating  Market Value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 1  The Real Estate Business</dc:title>
  <dc:creator>Owner</dc:creator>
  <cp:lastModifiedBy>Ryan Mettling</cp:lastModifiedBy>
  <cp:revision>115</cp:revision>
  <cp:lastPrinted>2016-08-28T14:04:38Z</cp:lastPrinted>
  <dcterms:created xsi:type="dcterms:W3CDTF">2016-08-26T20:25:48Z</dcterms:created>
  <dcterms:modified xsi:type="dcterms:W3CDTF">2023-04-27T14:47:20Z</dcterms:modified>
</cp:coreProperties>
</file>